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4"/>
  </p:notesMasterIdLst>
  <p:sldIdLst>
    <p:sldId id="260" r:id="rId2"/>
    <p:sldId id="256" r:id="rId3"/>
    <p:sldId id="258" r:id="rId4"/>
    <p:sldId id="292" r:id="rId5"/>
    <p:sldId id="293" r:id="rId6"/>
    <p:sldId id="312" r:id="rId7"/>
    <p:sldId id="294" r:id="rId8"/>
    <p:sldId id="316" r:id="rId9"/>
    <p:sldId id="257" r:id="rId10"/>
    <p:sldId id="295" r:id="rId11"/>
    <p:sldId id="296" r:id="rId12"/>
    <p:sldId id="297" r:id="rId13"/>
    <p:sldId id="299" r:id="rId14"/>
    <p:sldId id="318" r:id="rId15"/>
    <p:sldId id="319" r:id="rId16"/>
    <p:sldId id="317" r:id="rId17"/>
    <p:sldId id="298" r:id="rId18"/>
    <p:sldId id="300" r:id="rId19"/>
    <p:sldId id="320" r:id="rId20"/>
    <p:sldId id="321" r:id="rId21"/>
    <p:sldId id="322" r:id="rId22"/>
    <p:sldId id="301" r:id="rId23"/>
    <p:sldId id="323" r:id="rId24"/>
    <p:sldId id="324" r:id="rId25"/>
    <p:sldId id="325" r:id="rId26"/>
    <p:sldId id="326" r:id="rId27"/>
    <p:sldId id="327" r:id="rId28"/>
    <p:sldId id="328" r:id="rId29"/>
    <p:sldId id="302" r:id="rId30"/>
    <p:sldId id="329" r:id="rId31"/>
    <p:sldId id="330" r:id="rId32"/>
    <p:sldId id="303" r:id="rId33"/>
    <p:sldId id="331" r:id="rId34"/>
    <p:sldId id="332" r:id="rId35"/>
    <p:sldId id="333" r:id="rId36"/>
    <p:sldId id="304" r:id="rId37"/>
    <p:sldId id="334" r:id="rId38"/>
    <p:sldId id="335" r:id="rId39"/>
    <p:sldId id="336" r:id="rId40"/>
    <p:sldId id="305" r:id="rId41"/>
    <p:sldId id="306" r:id="rId42"/>
    <p:sldId id="307" r:id="rId43"/>
    <p:sldId id="337" r:id="rId44"/>
    <p:sldId id="308" r:id="rId45"/>
    <p:sldId id="309" r:id="rId46"/>
    <p:sldId id="310" r:id="rId47"/>
    <p:sldId id="313" r:id="rId48"/>
    <p:sldId id="314" r:id="rId49"/>
    <p:sldId id="315" r:id="rId50"/>
    <p:sldId id="311" r:id="rId51"/>
    <p:sldId id="289" r:id="rId52"/>
    <p:sldId id="290" r:id="rId5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19" d="100"/>
          <a:sy n="119" d="100"/>
        </p:scale>
        <p:origin x="-394" y="-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65040378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 xmlns:a16="http://schemas.microsoft.com/office/drawing/2014/main" id="{F79D648B-6D16-2B88-F7BF-BA68EC9F3F68}"/>
            </a:ext>
          </a:extLst>
        </p:cNvPr>
        <p:cNvGrpSpPr/>
        <p:nvPr/>
      </p:nvGrpSpPr>
      <p:grpSpPr>
        <a:xfrm>
          <a:off x="0" y="0"/>
          <a:ext cx="0" cy="0"/>
          <a:chOff x="0" y="0"/>
          <a:chExt cx="0" cy="0"/>
        </a:xfrm>
      </p:grpSpPr>
      <p:sp>
        <p:nvSpPr>
          <p:cNvPr id="51" name="Google Shape;51;p:notes">
            <a:extLst>
              <a:ext uri="{FF2B5EF4-FFF2-40B4-BE49-F238E27FC236}">
                <a16:creationId xmlns="" xmlns:a16="http://schemas.microsoft.com/office/drawing/2014/main" id="{2CE073C5-B7B3-B3E6-0B98-83890149C9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 xmlns:a16="http://schemas.microsoft.com/office/drawing/2014/main" id="{3501E027-DA2D-93E1-E1F8-BAA787FE6E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82231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 xmlns:a16="http://schemas.microsoft.com/office/drawing/2014/main" id="{6DE90A08-BA48-C6B2-9424-8E407930B293}"/>
            </a:ext>
          </a:extLst>
        </p:cNvPr>
        <p:cNvGrpSpPr/>
        <p:nvPr/>
      </p:nvGrpSpPr>
      <p:grpSpPr>
        <a:xfrm>
          <a:off x="0" y="0"/>
          <a:ext cx="0" cy="0"/>
          <a:chOff x="0" y="0"/>
          <a:chExt cx="0" cy="0"/>
        </a:xfrm>
      </p:grpSpPr>
      <p:sp>
        <p:nvSpPr>
          <p:cNvPr id="51" name="Google Shape;51;p:notes">
            <a:extLst>
              <a:ext uri="{FF2B5EF4-FFF2-40B4-BE49-F238E27FC236}">
                <a16:creationId xmlns="" xmlns:a16="http://schemas.microsoft.com/office/drawing/2014/main" id="{A3E0FB7A-D8BA-099F-C35C-F0571CF205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 xmlns:a16="http://schemas.microsoft.com/office/drawing/2014/main" id="{6A37A2F2-5101-0F5D-9118-EF70881540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37210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F51AA383-8A0A-EAC8-35C7-3DDDFE257A1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1D3EF00A-DB6E-D46E-A200-EB4D37203E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52187337-9EE9-432E-75C6-87EFA2DC55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5954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D871B64C-8281-C876-A0A4-A29FB48F3707}"/>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DE099F4-1D4E-8F96-EA2E-74163B5EC7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3E1C79A7-6FC5-CC6D-DFA9-0A72BDAD1F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9386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ED10CC41-8510-A22E-7AD4-B7DE9C7B2370}"/>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732389C9-6D05-CCD6-E5A0-9DE5859432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41E3EB60-5251-4A64-0944-675CF62E7B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88270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ED10CC41-8510-A22E-7AD4-B7DE9C7B2370}"/>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732389C9-6D05-CCD6-E5A0-9DE5859432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41E3EB60-5251-4A64-0944-675CF62E7B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88270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e4a9aa991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43DF294B-1CE1-E452-B1AE-62043AF23A6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857374F8-B4C2-D1E5-219E-2EC5FDA2ED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44AA1C94-DFB9-412B-7CEE-9A9D67B1C8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89083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159E9B06-B077-8425-54B8-0B5D61859DCB}"/>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82BBA75B-69AF-CD5F-F96A-6AAC119C83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159977E4-5FE0-56A1-4638-EB978BAA7B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54174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CEBE213D-AB41-7A24-D672-A688DA7E3B9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E2F0A17F-A5BB-CE7A-EB71-A2EED37872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E57D2051-20B0-1DA3-6FA4-CF5824FA43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03019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EAB93134-9A4C-C30D-67DB-BE9A477BA3F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7BDF4E4-461B-3A25-B640-BB11B8D92E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D5F6648E-D648-2F9C-1695-C41FB12D5D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83753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EAB93134-9A4C-C30D-67DB-BE9A477BA3F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7BDF4E4-461B-3A25-B640-BB11B8D92E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D5F6648E-D648-2F9C-1695-C41FB12D5D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83753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EAB93134-9A4C-C30D-67DB-BE9A477BA3F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7BDF4E4-461B-3A25-B640-BB11B8D92E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D5F6648E-D648-2F9C-1695-C41FB12D5D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83753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EAB93134-9A4C-C30D-67DB-BE9A477BA3F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7BDF4E4-461B-3A25-B640-BB11B8D92E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D5F6648E-D648-2F9C-1695-C41FB12D5D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83753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0D3A7AE8-4206-6771-7C34-DA0D921A354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7FCB1F4A-F66B-74B2-9FE5-79FE0ED000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61A231E9-01B2-6B9B-8860-290FA333E5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61844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C356D4BA-62EF-3D34-F6D8-9440EA4B9060}"/>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1C738919-B801-AB7F-60BA-5A4D9CB19F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A444BDF3-813B-94A9-D971-DF46E2E966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2514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C356D4BA-62EF-3D34-F6D8-9440EA4B9060}"/>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1C738919-B801-AB7F-60BA-5A4D9CB19F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A444BDF3-813B-94A9-D971-DF46E2E966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2514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C356D4BA-62EF-3D34-F6D8-9440EA4B9060}"/>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1C738919-B801-AB7F-60BA-5A4D9CB19F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A444BDF3-813B-94A9-D971-DF46E2E966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2514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C356D4BA-62EF-3D34-F6D8-9440EA4B9060}"/>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1C738919-B801-AB7F-60BA-5A4D9CB19F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A444BDF3-813B-94A9-D971-DF46E2E966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2514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398AB132-5D4C-2B1F-0993-BF5AF09530D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9976D6CE-7902-3FC9-7511-5C30744825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954100C-7FB4-185B-1C38-BE43DD251F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2184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398AB132-5D4C-2B1F-0993-BF5AF09530D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9976D6CE-7902-3FC9-7511-5C30744825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954100C-7FB4-185B-1C38-BE43DD251F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21840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398AB132-5D4C-2B1F-0993-BF5AF09530D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9976D6CE-7902-3FC9-7511-5C30744825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954100C-7FB4-185B-1C38-BE43DD251F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2184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398AB132-5D4C-2B1F-0993-BF5AF09530D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9976D6CE-7902-3FC9-7511-5C30744825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954100C-7FB4-185B-1C38-BE43DD251F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2184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398AB132-5D4C-2B1F-0993-BF5AF09530D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9976D6CE-7902-3FC9-7511-5C30744825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954100C-7FB4-185B-1C38-BE43DD251F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21840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398AB132-5D4C-2B1F-0993-BF5AF09530D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9976D6CE-7902-3FC9-7511-5C30744825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954100C-7FB4-185B-1C38-BE43DD251F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2184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398AB132-5D4C-2B1F-0993-BF5AF09530D5}"/>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9976D6CE-7902-3FC9-7511-5C30744825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954100C-7FB4-185B-1C38-BE43DD251F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21840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F53482D8-D9AD-59A7-43CB-F86B11AD56B1}"/>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01E8CBCC-CF62-E8CF-3FD6-11E84F8826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9CE756AC-3F70-0274-9D20-78E8B693EE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29579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F53482D8-D9AD-59A7-43CB-F86B11AD56B1}"/>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01E8CBCC-CF62-E8CF-3FD6-11E84F8826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9CE756AC-3F70-0274-9D20-78E8B693EE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29579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F53482D8-D9AD-59A7-43CB-F86B11AD56B1}"/>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01E8CBCC-CF62-E8CF-3FD6-11E84F8826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9CE756AC-3F70-0274-9D20-78E8B693EE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29579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7AA0DF8B-5CD2-959C-A1C9-2228B0D114EA}"/>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3A9F75A-395C-FEF7-4384-68E4C0EEF7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14CDBFF-289F-6EE5-EEE8-0187EEAFF4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85372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7AA0DF8B-5CD2-959C-A1C9-2228B0D114EA}"/>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3A9F75A-395C-FEF7-4384-68E4C0EEF7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14CDBFF-289F-6EE5-EEE8-0187EEAFF4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853724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7AA0DF8B-5CD2-959C-A1C9-2228B0D114EA}"/>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3A9F75A-395C-FEF7-4384-68E4C0EEF7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14CDBFF-289F-6EE5-EEE8-0187EEAFF4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853724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7AA0DF8B-5CD2-959C-A1C9-2228B0D114EA}"/>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3A9F75A-395C-FEF7-4384-68E4C0EEF7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214CDBFF-289F-6EE5-EEE8-0187EEAFF4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853724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B8FE4928-DB70-8A83-FEED-D4DC956BF0F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89F8B426-D936-75E6-7747-F2D7CE2224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9746FBA1-58F9-D9B1-4861-3161B2389E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172593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B8FE4928-DB70-8A83-FEED-D4DC956BF0F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89F8B426-D936-75E6-7747-F2D7CE2224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9746FBA1-58F9-D9B1-4861-3161B2389E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172593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B8FE4928-DB70-8A83-FEED-D4DC956BF0F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89F8B426-D936-75E6-7747-F2D7CE2224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9746FBA1-58F9-D9B1-4861-3161B2389E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172593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B8FE4928-DB70-8A83-FEED-D4DC956BF0F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89F8B426-D936-75E6-7747-F2D7CE2224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9746FBA1-58F9-D9B1-4861-3161B2389E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172593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C40A02DA-0171-711D-7F0E-2A940105F15C}"/>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E0C3D882-8275-092E-2B67-5A20D37AAC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856DD768-1CB8-F08A-0ABE-535D42BEA7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012430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ACA2854F-D126-3205-3DF4-A99CCCB3D7D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3EE2D3F9-FD16-578B-10CD-B06DC5C08CA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86A6D55B-7A1C-8795-7D01-CF668DAC79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43736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8E096165-90EC-E72D-225E-C6D5062055E8}"/>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ABB3CAA1-04BA-05B7-4E5C-7803001FD5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0920AE87-88E0-F609-85B9-8863962CA5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347302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8E096165-90EC-E72D-225E-C6D5062055E8}"/>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ABB3CAA1-04BA-05B7-4E5C-7803001FD5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0920AE87-88E0-F609-85B9-8863962CA5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347302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597ACC86-BD04-8ABA-4BA5-3F0EB1B9A259}"/>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65698099-C626-C2BF-80E6-348405E0A3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69655D74-C935-BEF2-2093-D954A8FD35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99838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703AEAF6-88E4-391A-DEA1-135B240D8A93}"/>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2C8726A5-B1A7-157B-15D2-155EAD17C5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52E137EC-D1C0-F7F6-9DED-7DB0E233EC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608633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905E18DD-EC41-FA54-D3A2-6D9ED80B892F}"/>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726EDFB3-BE3C-A849-6DF5-D33F7CCCF0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6EE83A7E-2379-8CE1-49CB-1134946CCE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515574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4C343679-8B89-79E4-1C77-1D9DBF6E502B}"/>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E40AA28B-D404-8E7B-5DF1-0BC77ADEEB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061F543D-1D26-1A88-814C-82BE178DA2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737009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3DFE1A62-4BB6-7425-2B67-DE309D9FE7B6}"/>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2BF18ED6-4802-24CC-357C-BDC18BD4D0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A892820E-0D63-D7A5-6528-FB309941A9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442452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9269EFE4-1B64-3463-9592-970800A671E2}"/>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E6008D0F-D316-F564-94D6-A2B41A6BA4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979740A9-7ADC-F57A-B997-191434407D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387782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 xmlns:a16="http://schemas.microsoft.com/office/drawing/2014/main" id="{F5F27AC6-0389-A332-7AC5-F67C958D91E4}"/>
            </a:ext>
          </a:extLst>
        </p:cNvPr>
        <p:cNvGrpSpPr/>
        <p:nvPr/>
      </p:nvGrpSpPr>
      <p:grpSpPr>
        <a:xfrm>
          <a:off x="0" y="0"/>
          <a:ext cx="0" cy="0"/>
          <a:chOff x="0" y="0"/>
          <a:chExt cx="0" cy="0"/>
        </a:xfrm>
      </p:grpSpPr>
      <p:sp>
        <p:nvSpPr>
          <p:cNvPr id="57" name="Google Shape;57;g3e4a9aa991d_0_2:notes">
            <a:extLst>
              <a:ext uri="{FF2B5EF4-FFF2-40B4-BE49-F238E27FC236}">
                <a16:creationId xmlns="" xmlns:a16="http://schemas.microsoft.com/office/drawing/2014/main" id="{EE1F46D6-4B00-F992-5E26-C63FF9FC53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e4a9aa991d_0_2:notes">
            <a:extLst>
              <a:ext uri="{FF2B5EF4-FFF2-40B4-BE49-F238E27FC236}">
                <a16:creationId xmlns="" xmlns:a16="http://schemas.microsoft.com/office/drawing/2014/main" id="{F141508D-0B17-B5FA-0DB3-789D23EBCC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659036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 xmlns:a16="http://schemas.microsoft.com/office/drawing/2014/main" id="{E511A200-1000-4DB1-10F2-58FA74B7AEAA}"/>
            </a:ext>
          </a:extLst>
        </p:cNvPr>
        <p:cNvGrpSpPr/>
        <p:nvPr/>
      </p:nvGrpSpPr>
      <p:grpSpPr>
        <a:xfrm>
          <a:off x="0" y="0"/>
          <a:ext cx="0" cy="0"/>
          <a:chOff x="0" y="0"/>
          <a:chExt cx="0" cy="0"/>
        </a:xfrm>
      </p:grpSpPr>
      <p:sp>
        <p:nvSpPr>
          <p:cNvPr id="51" name="Google Shape;51;p:notes">
            <a:extLst>
              <a:ext uri="{FF2B5EF4-FFF2-40B4-BE49-F238E27FC236}">
                <a16:creationId xmlns="" xmlns:a16="http://schemas.microsoft.com/office/drawing/2014/main" id="{2705E895-E31A-FFBE-C181-C2B8B1BB9F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 xmlns:a16="http://schemas.microsoft.com/office/drawing/2014/main" id="{E7AFBD5C-926B-9BC9-DDA7-7731B2014F1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15146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 xmlns:a16="http://schemas.microsoft.com/office/drawing/2014/main" id="{27FD5CE1-0BC0-DFCA-ECFA-44F5E694CF3B}"/>
            </a:ext>
          </a:extLst>
        </p:cNvPr>
        <p:cNvGrpSpPr/>
        <p:nvPr/>
      </p:nvGrpSpPr>
      <p:grpSpPr>
        <a:xfrm>
          <a:off x="0" y="0"/>
          <a:ext cx="0" cy="0"/>
          <a:chOff x="0" y="0"/>
          <a:chExt cx="0" cy="0"/>
        </a:xfrm>
      </p:grpSpPr>
      <p:sp>
        <p:nvSpPr>
          <p:cNvPr id="51" name="Google Shape;51;p:notes">
            <a:extLst>
              <a:ext uri="{FF2B5EF4-FFF2-40B4-BE49-F238E27FC236}">
                <a16:creationId xmlns="" xmlns:a16="http://schemas.microsoft.com/office/drawing/2014/main" id="{D8C88842-8A58-248E-1B4F-15D4752EBA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 xmlns:a16="http://schemas.microsoft.com/office/drawing/2014/main" id="{00CD78D4-2F2F-26E6-CDD4-D950416DA4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51172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title="capa-apresentação.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55" name="Google Shape;55;p13"/>
          <p:cNvSpPr txBox="1"/>
          <p:nvPr/>
        </p:nvSpPr>
        <p:spPr>
          <a:xfrm>
            <a:off x="1228478" y="1855458"/>
            <a:ext cx="6872700" cy="861744"/>
          </a:xfrm>
          <a:prstGeom prst="rect">
            <a:avLst/>
          </a:prstGeom>
          <a:noFill/>
          <a:ln>
            <a:noFill/>
          </a:ln>
        </p:spPr>
        <p:txBody>
          <a:bodyPr spcFirstLastPara="1" wrap="square" lIns="91425" tIns="91425" rIns="91425" bIns="91425" anchor="t" anchorCtr="0">
            <a:spAutoFit/>
          </a:bodyPr>
          <a:lstStyle/>
          <a:p>
            <a:pPr lvl="0" algn="ctr"/>
            <a:r>
              <a:rPr lang="pt-BR" sz="4400" b="1" dirty="0">
                <a:solidFill>
                  <a:srgbClr val="00B0F0"/>
                </a:solidFill>
                <a:latin typeface="Montserrat"/>
                <a:ea typeface="Montserrat"/>
                <a:cs typeface="Montserrat"/>
                <a:sym typeface="Montserrat"/>
              </a:rPr>
              <a:t>BEM VINDOS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title="capa-apresentação.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55" name="Google Shape;55;p13"/>
          <p:cNvSpPr txBox="1"/>
          <p:nvPr/>
        </p:nvSpPr>
        <p:spPr bwMode="blackWhite">
          <a:xfrm>
            <a:off x="1135650" y="1826582"/>
            <a:ext cx="6872700" cy="984855"/>
          </a:xfrm>
          <a:prstGeom prst="rect">
            <a:avLst/>
          </a:prstGeom>
          <a:noFill/>
          <a:ln>
            <a:noFill/>
          </a:ln>
        </p:spPr>
        <p:txBody>
          <a:bodyPr spcFirstLastPara="1" wrap="square" lIns="91425" tIns="91425" rIns="91425" bIns="91425" anchor="t" anchorCtr="0">
            <a:spAutoFit/>
          </a:bodyPr>
          <a:lstStyle/>
          <a:p>
            <a:r>
              <a:rPr lang="pt-BR" sz="2800" b="1" dirty="0" smtClean="0">
                <a:solidFill>
                  <a:srgbClr val="00B0F0"/>
                </a:solidFill>
              </a:rPr>
              <a:t>Frotas, Patrimônio e Almoxarifado</a:t>
            </a:r>
            <a:endParaRPr lang="pt-BR" sz="2800" dirty="0">
              <a:solidFill>
                <a:srgbClr val="00B0F0"/>
              </a:solidFill>
            </a:endParaRPr>
          </a:p>
          <a:p>
            <a:r>
              <a:rPr lang="pt-BR" sz="2400" dirty="0">
                <a:solidFill>
                  <a:schemeClr val="bg1"/>
                </a:solidFill>
              </a:rPr>
              <a:t>Novas Regras e Dicas de Inteligência Artificial</a:t>
            </a:r>
            <a:endParaRPr sz="2400"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 xmlns:a16="http://schemas.microsoft.com/office/drawing/2014/main" id="{F1CA1170-8CB7-ACB2-2929-C3FF5E811A82}"/>
            </a:ext>
          </a:extLst>
        </p:cNvPr>
        <p:cNvGrpSpPr/>
        <p:nvPr/>
      </p:nvGrpSpPr>
      <p:grpSpPr>
        <a:xfrm>
          <a:off x="0" y="0"/>
          <a:ext cx="0" cy="0"/>
          <a:chOff x="0" y="0"/>
          <a:chExt cx="0" cy="0"/>
        </a:xfrm>
      </p:grpSpPr>
      <p:pic>
        <p:nvPicPr>
          <p:cNvPr id="54" name="Google Shape;54;p13" title="capa-apresentação.png">
            <a:extLst>
              <a:ext uri="{FF2B5EF4-FFF2-40B4-BE49-F238E27FC236}">
                <a16:creationId xmlns="" xmlns:a16="http://schemas.microsoft.com/office/drawing/2014/main" id="{E4124EC6-4CBA-F6FF-E663-5E65AA07A09E}"/>
              </a:ext>
            </a:extLst>
          </p:cNvPr>
          <p:cNvPicPr preferRelativeResize="0"/>
          <p:nvPr/>
        </p:nvPicPr>
        <p:blipFill>
          <a:blip r:embed="rId3">
            <a:alphaModFix/>
          </a:blip>
          <a:stretch>
            <a:fillRect/>
          </a:stretch>
        </p:blipFill>
        <p:spPr>
          <a:xfrm>
            <a:off x="0" y="0"/>
            <a:ext cx="9144000" cy="5143505"/>
          </a:xfrm>
          <a:prstGeom prst="rect">
            <a:avLst/>
          </a:prstGeom>
          <a:noFill/>
          <a:ln>
            <a:noFill/>
          </a:ln>
        </p:spPr>
      </p:pic>
      <p:sp>
        <p:nvSpPr>
          <p:cNvPr id="55" name="Google Shape;55;p13">
            <a:extLst>
              <a:ext uri="{FF2B5EF4-FFF2-40B4-BE49-F238E27FC236}">
                <a16:creationId xmlns="" xmlns:a16="http://schemas.microsoft.com/office/drawing/2014/main" id="{7300B0FE-9D7B-A551-E1AB-4914534188C3}"/>
              </a:ext>
            </a:extLst>
          </p:cNvPr>
          <p:cNvSpPr txBox="1"/>
          <p:nvPr/>
        </p:nvSpPr>
        <p:spPr>
          <a:xfrm>
            <a:off x="1135650" y="1890655"/>
            <a:ext cx="6872700" cy="615523"/>
          </a:xfrm>
          <a:prstGeom prst="rect">
            <a:avLst/>
          </a:prstGeom>
          <a:noFill/>
          <a:ln>
            <a:noFill/>
          </a:ln>
        </p:spPr>
        <p:txBody>
          <a:bodyPr spcFirstLastPara="1" wrap="square" lIns="91425" tIns="91425" rIns="91425" bIns="91425" anchor="t" anchorCtr="0">
            <a:spAutoFit/>
          </a:bodyPr>
          <a:lstStyle/>
          <a:p>
            <a:r>
              <a:rPr lang="pt-BR" sz="2800" dirty="0">
                <a:solidFill>
                  <a:schemeClr val="bg1"/>
                </a:solidFill>
              </a:rPr>
              <a:t>Patrimônio Público em Estudo</a:t>
            </a:r>
            <a:endParaRPr lang="pt-BR" sz="34400" b="1" dirty="0">
              <a:solidFill>
                <a:schemeClr val="bg1"/>
              </a:solidFill>
            </a:endParaRPr>
          </a:p>
        </p:txBody>
      </p:sp>
      <p:sp>
        <p:nvSpPr>
          <p:cNvPr id="2" name="Google Shape;56;p13">
            <a:extLst>
              <a:ext uri="{FF2B5EF4-FFF2-40B4-BE49-F238E27FC236}">
                <a16:creationId xmlns="" xmlns:a16="http://schemas.microsoft.com/office/drawing/2014/main" id="{66A4EBDD-D6CA-C78F-6690-7B9B9557581E}"/>
              </a:ext>
            </a:extLst>
          </p:cNvPr>
          <p:cNvSpPr txBox="1"/>
          <p:nvPr/>
        </p:nvSpPr>
        <p:spPr>
          <a:xfrm>
            <a:off x="1135650" y="2391117"/>
            <a:ext cx="4098007" cy="492412"/>
          </a:xfrm>
          <a:prstGeom prst="rect">
            <a:avLst/>
          </a:prstGeom>
          <a:noFill/>
          <a:ln>
            <a:noFill/>
          </a:ln>
        </p:spPr>
        <p:txBody>
          <a:bodyPr spcFirstLastPara="1" wrap="square" lIns="91425" tIns="91425" rIns="91425" bIns="91425" anchor="t" anchorCtr="0">
            <a:spAutoFit/>
          </a:bodyPr>
          <a:lstStyle/>
          <a:p>
            <a:r>
              <a:rPr lang="pt-BR" sz="2000" dirty="0">
                <a:solidFill>
                  <a:srgbClr val="00B0F0"/>
                </a:solidFill>
                <a:latin typeface="Arial" panose="020B0604020202020204" pitchFamily="34" charset="0"/>
                <a:cs typeface="Arial" panose="020B0604020202020204" pitchFamily="34" charset="0"/>
              </a:rPr>
              <a:t>Dia: </a:t>
            </a:r>
            <a:r>
              <a:rPr lang="pt-BR" sz="2000" dirty="0" smtClean="0">
                <a:solidFill>
                  <a:srgbClr val="00B0F0"/>
                </a:solidFill>
                <a:latin typeface="Arial" panose="020B0604020202020204" pitchFamily="34" charset="0"/>
                <a:cs typeface="Arial" panose="020B0604020202020204" pitchFamily="34" charset="0"/>
              </a:rPr>
              <a:t>29</a:t>
            </a:r>
            <a:r>
              <a:rPr lang="pt-BR" sz="2000" dirty="0" smtClean="0">
                <a:solidFill>
                  <a:srgbClr val="00B0F0"/>
                </a:solidFill>
                <a:latin typeface="Arial" panose="020B0604020202020204" pitchFamily="34" charset="0"/>
                <a:cs typeface="Arial" panose="020B0604020202020204" pitchFamily="34" charset="0"/>
              </a:rPr>
              <a:t>/09/2026  </a:t>
            </a:r>
            <a:r>
              <a:rPr lang="pt-BR" sz="2000" dirty="0">
                <a:solidFill>
                  <a:srgbClr val="00B0F0"/>
                </a:solidFill>
                <a:latin typeface="Arial" panose="020B0604020202020204" pitchFamily="34" charset="0"/>
                <a:cs typeface="Arial" panose="020B0604020202020204" pitchFamily="34" charset="0"/>
              </a:rPr>
              <a:t>Das 14h às 17h</a:t>
            </a:r>
          </a:p>
        </p:txBody>
      </p:sp>
    </p:spTree>
    <p:extLst>
      <p:ext uri="{BB962C8B-B14F-4D97-AF65-F5344CB8AC3E}">
        <p14:creationId xmlns:p14="http://schemas.microsoft.com/office/powerpoint/2010/main" val="696507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 xmlns:a16="http://schemas.microsoft.com/office/drawing/2014/main" id="{A6D2E93A-0763-C3C1-247A-9E28B00D394E}"/>
            </a:ext>
          </a:extLst>
        </p:cNvPr>
        <p:cNvGrpSpPr/>
        <p:nvPr/>
      </p:nvGrpSpPr>
      <p:grpSpPr>
        <a:xfrm>
          <a:off x="0" y="0"/>
          <a:ext cx="0" cy="0"/>
          <a:chOff x="0" y="0"/>
          <a:chExt cx="0" cy="0"/>
        </a:xfrm>
      </p:grpSpPr>
      <p:pic>
        <p:nvPicPr>
          <p:cNvPr id="54" name="Google Shape;54;p13" title="capa-apresentação.png">
            <a:extLst>
              <a:ext uri="{FF2B5EF4-FFF2-40B4-BE49-F238E27FC236}">
                <a16:creationId xmlns="" xmlns:a16="http://schemas.microsoft.com/office/drawing/2014/main" id="{AAE13CD1-365A-804C-8626-DF2659DD9361}"/>
              </a:ext>
            </a:extLst>
          </p:cNvPr>
          <p:cNvPicPr preferRelativeResize="0"/>
          <p:nvPr/>
        </p:nvPicPr>
        <p:blipFill>
          <a:blip r:embed="rId3">
            <a:alphaModFix/>
          </a:blip>
          <a:stretch>
            <a:fillRect/>
          </a:stretch>
        </p:blipFill>
        <p:spPr>
          <a:xfrm>
            <a:off x="0" y="0"/>
            <a:ext cx="9144000" cy="5143505"/>
          </a:xfrm>
          <a:prstGeom prst="rect">
            <a:avLst/>
          </a:prstGeom>
          <a:noFill/>
          <a:ln>
            <a:noFill/>
          </a:ln>
        </p:spPr>
      </p:pic>
      <p:sp>
        <p:nvSpPr>
          <p:cNvPr id="55" name="Google Shape;55;p13">
            <a:extLst>
              <a:ext uri="{FF2B5EF4-FFF2-40B4-BE49-F238E27FC236}">
                <a16:creationId xmlns="" xmlns:a16="http://schemas.microsoft.com/office/drawing/2014/main" id="{DF583E57-ADD7-02F1-2A9B-28D29C22E6AE}"/>
              </a:ext>
            </a:extLst>
          </p:cNvPr>
          <p:cNvSpPr txBox="1"/>
          <p:nvPr/>
        </p:nvSpPr>
        <p:spPr>
          <a:xfrm>
            <a:off x="1049022" y="63386"/>
            <a:ext cx="6872700" cy="4216509"/>
          </a:xfrm>
          <a:prstGeom prst="rect">
            <a:avLst/>
          </a:prstGeom>
          <a:noFill/>
          <a:ln>
            <a:noFill/>
          </a:ln>
        </p:spPr>
        <p:txBody>
          <a:bodyPr spcFirstLastPara="1" wrap="square" lIns="91425" tIns="91425" rIns="91425" bIns="91425" anchor="t" anchorCtr="0">
            <a:spAutoFit/>
          </a:bodyPr>
          <a:lstStyle/>
          <a:p>
            <a:pPr marL="0" indent="0">
              <a:buNone/>
              <a:defRPr/>
            </a:pPr>
            <a:r>
              <a:rPr lang="pt-BR" altLang="pt-BR" sz="1800" b="1" u="sng" dirty="0">
                <a:solidFill>
                  <a:schemeClr val="bg1"/>
                </a:solidFill>
                <a:latin typeface="Arial" panose="020B0604020202020204" pitchFamily="34" charset="0"/>
                <a:cs typeface="Arial" panose="020B0604020202020204" pitchFamily="34" charset="0"/>
              </a:rPr>
              <a:t>Dados de formação:</a:t>
            </a:r>
          </a:p>
          <a:p>
            <a:pPr marL="0" indent="0">
              <a:buNone/>
              <a:defRPr/>
            </a:pPr>
            <a:endParaRPr lang="pt-BR" altLang="pt-BR" sz="1800" b="1" u="sng" dirty="0">
              <a:solidFill>
                <a:schemeClr val="bg1"/>
              </a:solidFill>
              <a:latin typeface="Arial" panose="020B0604020202020204" pitchFamily="34" charset="0"/>
              <a:cs typeface="Arial" panose="020B0604020202020204" pitchFamily="34" charset="0"/>
            </a:endParaRPr>
          </a:p>
          <a:p>
            <a:pPr marL="0" indent="0">
              <a:buNone/>
              <a:defRPr/>
            </a:pPr>
            <a:r>
              <a:rPr lang="pt-BR" altLang="pt-BR" sz="1800" b="1" dirty="0">
                <a:solidFill>
                  <a:schemeClr val="bg1"/>
                </a:solidFill>
                <a:latin typeface="Arial" panose="020B0604020202020204" pitchFamily="34" charset="0"/>
                <a:cs typeface="Arial" panose="020B0604020202020204" pitchFamily="34" charset="0"/>
              </a:rPr>
              <a:t>Everton </a:t>
            </a:r>
            <a:r>
              <a:rPr lang="pt-BR" altLang="pt-BR" sz="1800" b="1" dirty="0" smtClean="0">
                <a:solidFill>
                  <a:schemeClr val="bg1"/>
                </a:solidFill>
                <a:latin typeface="Arial" panose="020B0604020202020204" pitchFamily="34" charset="0"/>
                <a:cs typeface="Arial" panose="020B0604020202020204" pitchFamily="34" charset="0"/>
              </a:rPr>
              <a:t>Jesus </a:t>
            </a:r>
            <a:endParaRPr lang="pt-BR" altLang="pt-BR" sz="1800" b="1" dirty="0">
              <a:solidFill>
                <a:schemeClr val="bg1"/>
              </a:solidFill>
              <a:latin typeface="Arial" panose="020B0604020202020204" pitchFamily="34" charset="0"/>
              <a:cs typeface="Arial" panose="020B0604020202020204" pitchFamily="34" charset="0"/>
            </a:endParaRPr>
          </a:p>
          <a:p>
            <a:pPr marL="0" indent="0">
              <a:buNone/>
              <a:defRPr/>
            </a:pPr>
            <a:endParaRPr lang="pt-BR" altLang="pt-BR" sz="1800" b="1" dirty="0">
              <a:solidFill>
                <a:schemeClr val="bg1"/>
              </a:solidFill>
              <a:latin typeface="Arial" panose="020B0604020202020204" pitchFamily="34" charset="0"/>
              <a:cs typeface="Arial" panose="020B0604020202020204" pitchFamily="34" charset="0"/>
            </a:endParaRPr>
          </a:p>
          <a:p>
            <a:pPr marL="0" indent="0">
              <a:buNone/>
              <a:defRPr/>
            </a:pPr>
            <a:r>
              <a:rPr lang="pt-BR" altLang="pt-BR" sz="1800" b="1" dirty="0" err="1">
                <a:solidFill>
                  <a:schemeClr val="bg1"/>
                </a:solidFill>
                <a:latin typeface="Arial" panose="020B0604020202020204" pitchFamily="34" charset="0"/>
                <a:cs typeface="Arial" panose="020B0604020202020204" pitchFamily="34" charset="0"/>
              </a:rPr>
              <a:t>Instagram</a:t>
            </a:r>
            <a:r>
              <a:rPr lang="pt-BR" altLang="pt-BR" sz="1800" b="1" dirty="0">
                <a:solidFill>
                  <a:schemeClr val="bg1"/>
                </a:solidFill>
                <a:latin typeface="Arial" panose="020B0604020202020204" pitchFamily="34" charset="0"/>
                <a:cs typeface="Arial" panose="020B0604020202020204" pitchFamily="34" charset="0"/>
              </a:rPr>
              <a:t>: @</a:t>
            </a:r>
            <a:r>
              <a:rPr lang="pt-BR" altLang="pt-BR" sz="1800" b="1" dirty="0" err="1">
                <a:solidFill>
                  <a:schemeClr val="bg1"/>
                </a:solidFill>
                <a:latin typeface="Arial" panose="020B0604020202020204" pitchFamily="34" charset="0"/>
                <a:cs typeface="Arial" panose="020B0604020202020204" pitchFamily="34" charset="0"/>
              </a:rPr>
              <a:t>govfrotas</a:t>
            </a:r>
            <a:endParaRPr lang="pt-BR" altLang="pt-BR" sz="1800" b="1" dirty="0">
              <a:solidFill>
                <a:schemeClr val="bg1"/>
              </a:solidFill>
              <a:latin typeface="Arial" panose="020B0604020202020204" pitchFamily="34" charset="0"/>
              <a:cs typeface="Arial" panose="020B0604020202020204" pitchFamily="34" charset="0"/>
            </a:endParaRPr>
          </a:p>
          <a:p>
            <a:pPr>
              <a:defRPr/>
            </a:pPr>
            <a:r>
              <a:rPr lang="pt-BR" altLang="pt-BR" sz="1800" b="1" dirty="0">
                <a:solidFill>
                  <a:schemeClr val="bg1"/>
                </a:solidFill>
                <a:latin typeface="Arial" panose="020B0604020202020204" pitchFamily="34" charset="0"/>
                <a:cs typeface="Arial" panose="020B0604020202020204" pitchFamily="34" charset="0"/>
              </a:rPr>
              <a:t>Bacharel em Administração</a:t>
            </a:r>
          </a:p>
          <a:p>
            <a:pPr marL="0" indent="0">
              <a:buNone/>
              <a:defRPr/>
            </a:pPr>
            <a:r>
              <a:rPr lang="pt-BR" altLang="pt-BR" sz="1800" b="1" dirty="0">
                <a:solidFill>
                  <a:schemeClr val="bg1"/>
                </a:solidFill>
                <a:latin typeface="Arial" panose="020B0604020202020204" pitchFamily="34" charset="0"/>
                <a:cs typeface="Arial" panose="020B0604020202020204" pitchFamily="34" charset="0"/>
              </a:rPr>
              <a:t>MBA Executivo internacional em Gestão de Negócios</a:t>
            </a:r>
          </a:p>
          <a:p>
            <a:pPr marL="0" indent="0">
              <a:buNone/>
              <a:defRPr/>
            </a:pPr>
            <a:r>
              <a:rPr lang="pt-BR" altLang="pt-BR" sz="1800" b="1" dirty="0">
                <a:solidFill>
                  <a:schemeClr val="bg1"/>
                </a:solidFill>
                <a:latin typeface="Arial" panose="020B0604020202020204" pitchFamily="34" charset="0"/>
                <a:cs typeface="Arial" panose="020B0604020202020204" pitchFamily="34" charset="0"/>
              </a:rPr>
              <a:t>MBA </a:t>
            </a:r>
            <a:r>
              <a:rPr lang="pt-BR" altLang="pt-BR" sz="1800" b="1" dirty="0" err="1">
                <a:solidFill>
                  <a:schemeClr val="bg1"/>
                </a:solidFill>
                <a:latin typeface="Arial" panose="020B0604020202020204" pitchFamily="34" charset="0"/>
                <a:cs typeface="Arial" panose="020B0604020202020204" pitchFamily="34" charset="0"/>
              </a:rPr>
              <a:t>Value</a:t>
            </a:r>
            <a:r>
              <a:rPr lang="pt-BR" altLang="pt-BR" sz="1800" b="1" dirty="0">
                <a:solidFill>
                  <a:schemeClr val="bg1"/>
                </a:solidFill>
                <a:latin typeface="Arial" panose="020B0604020202020204" pitchFamily="34" charset="0"/>
                <a:cs typeface="Arial" panose="020B0604020202020204" pitchFamily="34" charset="0"/>
              </a:rPr>
              <a:t> </a:t>
            </a:r>
            <a:r>
              <a:rPr lang="pt-BR" altLang="pt-BR" sz="1800" b="1" dirty="0" err="1">
                <a:solidFill>
                  <a:schemeClr val="bg1"/>
                </a:solidFill>
                <a:latin typeface="Arial" panose="020B0604020202020204" pitchFamily="34" charset="0"/>
                <a:cs typeface="Arial" panose="020B0604020202020204" pitchFamily="34" charset="0"/>
              </a:rPr>
              <a:t>Investing</a:t>
            </a:r>
            <a:r>
              <a:rPr lang="pt-BR" altLang="pt-BR" sz="1800" b="1" dirty="0">
                <a:solidFill>
                  <a:schemeClr val="bg1"/>
                </a:solidFill>
                <a:latin typeface="Arial" panose="020B0604020202020204" pitchFamily="34" charset="0"/>
                <a:cs typeface="Arial" panose="020B0604020202020204" pitchFamily="34" charset="0"/>
              </a:rPr>
              <a:t> – AGF – Grupo Luiz </a:t>
            </a:r>
            <a:r>
              <a:rPr lang="pt-BR" altLang="pt-BR" sz="1800" b="1" dirty="0" err="1">
                <a:solidFill>
                  <a:schemeClr val="bg1"/>
                </a:solidFill>
                <a:latin typeface="Arial" panose="020B0604020202020204" pitchFamily="34" charset="0"/>
                <a:cs typeface="Arial" panose="020B0604020202020204" pitchFamily="34" charset="0"/>
              </a:rPr>
              <a:t>Brasi</a:t>
            </a:r>
            <a:endParaRPr lang="pt-BR" altLang="pt-BR" sz="1800" b="1" u="sng" dirty="0">
              <a:solidFill>
                <a:schemeClr val="bg1"/>
              </a:solidFill>
              <a:latin typeface="Arial" panose="020B0604020202020204" pitchFamily="34" charset="0"/>
              <a:cs typeface="Arial" panose="020B0604020202020204" pitchFamily="34" charset="0"/>
            </a:endParaRPr>
          </a:p>
          <a:p>
            <a:pPr marL="84138" lvl="1" indent="-180975">
              <a:buNone/>
              <a:defRPr/>
            </a:pPr>
            <a:endParaRPr lang="pt-BR" altLang="pt-BR" sz="1800" b="1" u="sng" dirty="0">
              <a:solidFill>
                <a:schemeClr val="bg1"/>
              </a:solidFill>
              <a:latin typeface="Arial" panose="020B0604020202020204" pitchFamily="34" charset="0"/>
              <a:cs typeface="Arial" panose="020B0604020202020204" pitchFamily="34" charset="0"/>
            </a:endParaRPr>
          </a:p>
          <a:p>
            <a:pPr marL="84138" lvl="1" indent="-180975">
              <a:buNone/>
              <a:defRPr/>
            </a:pPr>
            <a:r>
              <a:rPr lang="pt-BR" altLang="pt-BR" sz="1800" b="1" u="sng" dirty="0">
                <a:solidFill>
                  <a:schemeClr val="bg1"/>
                </a:solidFill>
                <a:latin typeface="Arial" panose="020B0604020202020204" pitchFamily="34" charset="0"/>
                <a:cs typeface="Arial" panose="020B0604020202020204" pitchFamily="34" charset="0"/>
              </a:rPr>
              <a:t>Atuação:</a:t>
            </a:r>
          </a:p>
          <a:p>
            <a:pPr marL="84138" lvl="1" indent="-180975">
              <a:defRPr/>
            </a:pPr>
            <a:r>
              <a:rPr lang="pt-BR" altLang="pt-BR" sz="1800" b="1" dirty="0">
                <a:solidFill>
                  <a:schemeClr val="bg1"/>
                </a:solidFill>
                <a:latin typeface="Arial" panose="020B0604020202020204" pitchFamily="34" charset="0"/>
                <a:cs typeface="Arial" panose="020B0604020202020204" pitchFamily="34" charset="0"/>
              </a:rPr>
              <a:t>Gestão de frotas públicas sistema (GVE) Governo do </a:t>
            </a:r>
            <a:r>
              <a:rPr lang="pt-BR" altLang="pt-BR" sz="1800" b="1" dirty="0" smtClean="0">
                <a:solidFill>
                  <a:schemeClr val="bg1"/>
                </a:solidFill>
                <a:latin typeface="Arial" panose="020B0604020202020204" pitchFamily="34" charset="0"/>
                <a:cs typeface="Arial" panose="020B0604020202020204" pitchFamily="34" charset="0"/>
              </a:rPr>
              <a:t>Estado de </a:t>
            </a:r>
            <a:r>
              <a:rPr lang="pt-BR" altLang="pt-BR" sz="1800" b="1" dirty="0">
                <a:solidFill>
                  <a:schemeClr val="bg1"/>
                </a:solidFill>
                <a:latin typeface="Arial" panose="020B0604020202020204" pitchFamily="34" charset="0"/>
                <a:cs typeface="Arial" panose="020B0604020202020204" pitchFamily="34" charset="0"/>
              </a:rPr>
              <a:t>Santa Catarina a partir de 2008.</a:t>
            </a:r>
          </a:p>
          <a:p>
            <a:pPr marL="84138" lvl="1" indent="-180975">
              <a:defRPr/>
            </a:pPr>
            <a:r>
              <a:rPr lang="pt-BR" altLang="pt-BR" sz="1800" b="1" dirty="0">
                <a:solidFill>
                  <a:schemeClr val="bg1"/>
                </a:solidFill>
                <a:latin typeface="Arial" panose="020B0604020202020204" pitchFamily="34" charset="0"/>
                <a:cs typeface="Arial" panose="020B0604020202020204" pitchFamily="34" charset="0"/>
              </a:rPr>
              <a:t> Análise e </a:t>
            </a:r>
            <a:r>
              <a:rPr lang="pt-BR" altLang="pt-BR" sz="1800" b="1" dirty="0" smtClean="0">
                <a:solidFill>
                  <a:schemeClr val="bg1"/>
                </a:solidFill>
                <a:latin typeface="Arial" panose="020B0604020202020204" pitchFamily="34" charset="0"/>
                <a:cs typeface="Arial" panose="020B0604020202020204" pitchFamily="34" charset="0"/>
              </a:rPr>
              <a:t>diagnóstico </a:t>
            </a:r>
            <a:r>
              <a:rPr lang="pt-BR" altLang="pt-BR" sz="1800" b="1" dirty="0">
                <a:solidFill>
                  <a:schemeClr val="bg1"/>
                </a:solidFill>
                <a:latin typeface="Arial" panose="020B0604020202020204" pitchFamily="34" charset="0"/>
                <a:cs typeface="Arial" panose="020B0604020202020204" pitchFamily="34" charset="0"/>
              </a:rPr>
              <a:t>de rotinas frotas municipais.</a:t>
            </a:r>
          </a:p>
          <a:p>
            <a:r>
              <a:rPr lang="pt-BR" sz="1800" b="1" dirty="0" smtClean="0">
                <a:solidFill>
                  <a:schemeClr val="bg1"/>
                </a:solidFill>
              </a:rPr>
              <a:t>Everton Jesus</a:t>
            </a:r>
            <a:endParaRPr lang="pt-BR" sz="1800" b="1" dirty="0">
              <a:solidFill>
                <a:schemeClr val="bg1"/>
              </a:solidFill>
            </a:endParaRPr>
          </a:p>
        </p:txBody>
      </p:sp>
    </p:spTree>
    <p:extLst>
      <p:ext uri="{BB962C8B-B14F-4D97-AF65-F5344CB8AC3E}">
        <p14:creationId xmlns:p14="http://schemas.microsoft.com/office/powerpoint/2010/main" val="2563159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0D0B81E-6817-EBA4-B76D-F8952D44374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7F918BD-CBCE-DDA4-BAFF-916260FEFA13}"/>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68407627-A23B-0330-A975-E4C8B45D1982}"/>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spcAft>
                <a:spcPts val="800"/>
              </a:spcAft>
            </a:pPr>
            <a:r>
              <a:rPr lang="pt-BR" sz="2200" dirty="0">
                <a:solidFill>
                  <a:schemeClr val="tx1"/>
                </a:solidFill>
              </a:rPr>
              <a:t>1 Ativo imobilizado</a:t>
            </a:r>
          </a:p>
          <a:p>
            <a:pPr>
              <a:spcAft>
                <a:spcPts val="800"/>
              </a:spcAft>
            </a:pPr>
            <a:r>
              <a:rPr lang="pt-BR" sz="2200" dirty="0">
                <a:solidFill>
                  <a:schemeClr val="tx1"/>
                </a:solidFill>
              </a:rPr>
              <a:t>2 Inventário</a:t>
            </a:r>
          </a:p>
          <a:p>
            <a:pPr>
              <a:spcAft>
                <a:spcPts val="800"/>
              </a:spcAft>
            </a:pPr>
            <a:r>
              <a:rPr lang="pt-BR" sz="2200" dirty="0">
                <a:solidFill>
                  <a:schemeClr val="tx1"/>
                </a:solidFill>
              </a:rPr>
              <a:t>3 Processo de Cadastramento de Bens Móveis e Imóveis</a:t>
            </a:r>
          </a:p>
          <a:p>
            <a:pPr>
              <a:spcAft>
                <a:spcPts val="800"/>
              </a:spcAft>
            </a:pPr>
            <a:r>
              <a:rPr lang="pt-BR" sz="2200" dirty="0">
                <a:solidFill>
                  <a:schemeClr val="tx1"/>
                </a:solidFill>
              </a:rPr>
              <a:t>4 Classificação dos bens de acordo com sua especificação</a:t>
            </a:r>
          </a:p>
          <a:p>
            <a:pPr>
              <a:spcAft>
                <a:spcPts val="800"/>
              </a:spcAft>
            </a:pPr>
            <a:r>
              <a:rPr lang="pt-BR" sz="2200" dirty="0">
                <a:solidFill>
                  <a:schemeClr val="tx1"/>
                </a:solidFill>
              </a:rPr>
              <a:t>5 Controle dos bens públicos</a:t>
            </a:r>
          </a:p>
          <a:p>
            <a:pPr>
              <a:spcAft>
                <a:spcPts val="800"/>
              </a:spcAft>
            </a:pPr>
            <a:r>
              <a:rPr lang="pt-BR" sz="2200" dirty="0">
                <a:solidFill>
                  <a:schemeClr val="tx1"/>
                </a:solidFill>
              </a:rPr>
              <a:t>6 Incorporação e Desincorporação</a:t>
            </a:r>
          </a:p>
          <a:p>
            <a:pPr>
              <a:spcAft>
                <a:spcPts val="800"/>
              </a:spcAft>
            </a:pPr>
            <a:r>
              <a:rPr lang="pt-BR" sz="2200" dirty="0">
                <a:solidFill>
                  <a:schemeClr val="tx1"/>
                </a:solidFill>
              </a:rPr>
              <a:t>7 Avaliação dos bens públicos</a:t>
            </a:r>
          </a:p>
          <a:p>
            <a:pPr>
              <a:spcAft>
                <a:spcPts val="800"/>
              </a:spcAft>
            </a:pPr>
            <a:r>
              <a:rPr lang="pt-BR" sz="2200" dirty="0">
                <a:solidFill>
                  <a:schemeClr val="tx1"/>
                </a:solidFill>
              </a:rPr>
              <a:t>8 Baixa de bens públicos</a:t>
            </a:r>
          </a:p>
          <a:p>
            <a:pPr>
              <a:spcAft>
                <a:spcPts val="800"/>
              </a:spcAft>
            </a:pPr>
            <a:r>
              <a:rPr lang="pt-BR" sz="2200" dirty="0">
                <a:solidFill>
                  <a:schemeClr val="tx1"/>
                </a:solidFill>
              </a:rPr>
              <a:t>9 Outros pontos em destaque</a:t>
            </a:r>
          </a:p>
        </p:txBody>
      </p:sp>
      <p:sp>
        <p:nvSpPr>
          <p:cNvPr id="2" name="Google Shape;56;p13">
            <a:extLst>
              <a:ext uri="{FF2B5EF4-FFF2-40B4-BE49-F238E27FC236}">
                <a16:creationId xmlns="" xmlns:a16="http://schemas.microsoft.com/office/drawing/2014/main" id="{C42B7BDD-B122-5CF6-ADFE-EC67711705B6}"/>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150497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4FAAF03E-254B-1AE7-1EC6-995CAAFF456C}"/>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6CA3C00D-36F1-D15E-0D25-952963D90DF0}"/>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46B1F822-2D3B-8C25-549B-D7E6FE1486F6}"/>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1. Ativo Imobilizado</a:t>
            </a:r>
            <a:endParaRPr lang="pt-BR" sz="2200" dirty="0">
              <a:highlight>
                <a:srgbClr val="C0C0C0"/>
              </a:highlight>
            </a:endParaRPr>
          </a:p>
        </p:txBody>
      </p:sp>
      <p:sp>
        <p:nvSpPr>
          <p:cNvPr id="2" name="Google Shape;56;p13">
            <a:extLst>
              <a:ext uri="{FF2B5EF4-FFF2-40B4-BE49-F238E27FC236}">
                <a16:creationId xmlns="" xmlns:a16="http://schemas.microsoft.com/office/drawing/2014/main" id="{E3D3AD45-384C-3481-108B-F7DC533806BB}"/>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graphicFrame>
        <p:nvGraphicFramePr>
          <p:cNvPr id="3" name="Tabela 2">
            <a:extLst>
              <a:ext uri="{FF2B5EF4-FFF2-40B4-BE49-F238E27FC236}">
                <a16:creationId xmlns="" xmlns:a16="http://schemas.microsoft.com/office/drawing/2014/main" id="{70C339A8-0F7B-BE70-258A-E531F496895B}"/>
              </a:ext>
            </a:extLst>
          </p:cNvPr>
          <p:cNvGraphicFramePr>
            <a:graphicFrameLocks noGrp="1"/>
          </p:cNvGraphicFramePr>
          <p:nvPr>
            <p:extLst>
              <p:ext uri="{D42A27DB-BD31-4B8C-83A1-F6EECF244321}">
                <p14:modId xmlns:p14="http://schemas.microsoft.com/office/powerpoint/2010/main" val="752059040"/>
              </p:ext>
            </p:extLst>
          </p:nvPr>
        </p:nvGraphicFramePr>
        <p:xfrm>
          <a:off x="162043" y="673768"/>
          <a:ext cx="8712450" cy="3262966"/>
        </p:xfrm>
        <a:graphic>
          <a:graphicData uri="http://schemas.openxmlformats.org/drawingml/2006/table">
            <a:tbl>
              <a:tblPr firstRow="1" bandRow="1">
                <a:tableStyleId>{5C22544A-7EE6-4342-B048-85BDC9FD1C3A}</a:tableStyleId>
              </a:tblPr>
              <a:tblGrid>
                <a:gridCol w="2904150">
                  <a:extLst>
                    <a:ext uri="{9D8B030D-6E8A-4147-A177-3AD203B41FA5}">
                      <a16:colId xmlns="" xmlns:a16="http://schemas.microsoft.com/office/drawing/2014/main" val="382040255"/>
                    </a:ext>
                  </a:extLst>
                </a:gridCol>
                <a:gridCol w="2904150">
                  <a:extLst>
                    <a:ext uri="{9D8B030D-6E8A-4147-A177-3AD203B41FA5}">
                      <a16:colId xmlns="" xmlns:a16="http://schemas.microsoft.com/office/drawing/2014/main" val="2623084519"/>
                    </a:ext>
                  </a:extLst>
                </a:gridCol>
                <a:gridCol w="2904150">
                  <a:extLst>
                    <a:ext uri="{9D8B030D-6E8A-4147-A177-3AD203B41FA5}">
                      <a16:colId xmlns="" xmlns:a16="http://schemas.microsoft.com/office/drawing/2014/main" val="3073134152"/>
                    </a:ext>
                  </a:extLst>
                </a:gridCol>
              </a:tblGrid>
              <a:tr h="333142">
                <a:tc gridSpan="3">
                  <a:txBody>
                    <a:bodyPr/>
                    <a:lstStyle/>
                    <a:p>
                      <a:r>
                        <a:rPr lang="pt-BR" dirty="0">
                          <a:solidFill>
                            <a:schemeClr val="tx1"/>
                          </a:solidFill>
                        </a:rPr>
                        <a:t>Estrutura do Plano de Contas Aplicado ao Setor Público – PCASP</a:t>
                      </a:r>
                    </a:p>
                  </a:txBody>
                  <a:tcPr>
                    <a:solidFill>
                      <a:schemeClr val="bg1">
                        <a:lumMod val="85000"/>
                      </a:schemeClr>
                    </a:solidFill>
                  </a:tcPr>
                </a:tc>
                <a:tc hMerge="1">
                  <a:txBody>
                    <a:bodyPr/>
                    <a:lstStyle/>
                    <a:p>
                      <a:endParaRPr lang="pt-BR" dirty="0"/>
                    </a:p>
                  </a:txBody>
                  <a:tcPr/>
                </a:tc>
                <a:tc hMerge="1">
                  <a:txBody>
                    <a:bodyPr/>
                    <a:lstStyle/>
                    <a:p>
                      <a:endParaRPr lang="pt-BR" dirty="0"/>
                    </a:p>
                  </a:txBody>
                  <a:tcPr/>
                </a:tc>
                <a:extLst>
                  <a:ext uri="{0D108BD9-81ED-4DB2-BD59-A6C34878D82A}">
                    <a16:rowId xmlns="" xmlns:a16="http://schemas.microsoft.com/office/drawing/2014/main" val="1192024027"/>
                  </a:ext>
                </a:extLst>
              </a:tr>
              <a:tr h="333142">
                <a:tc>
                  <a:txBody>
                    <a:bodyPr/>
                    <a:lstStyle/>
                    <a:p>
                      <a:r>
                        <a:rPr lang="pt-BR" dirty="0"/>
                        <a:t>Ativo</a:t>
                      </a:r>
                    </a:p>
                  </a:txBody>
                  <a:tcPr>
                    <a:solidFill>
                      <a:schemeClr val="bg1">
                        <a:lumMod val="85000"/>
                      </a:schemeClr>
                    </a:solidFill>
                  </a:tcPr>
                </a:tc>
                <a:tc>
                  <a:txBody>
                    <a:bodyPr/>
                    <a:lstStyle/>
                    <a:p>
                      <a:endParaRPr lang="pt-BR" dirty="0"/>
                    </a:p>
                  </a:txBody>
                  <a:tcPr>
                    <a:solidFill>
                      <a:schemeClr val="bg1">
                        <a:lumMod val="85000"/>
                      </a:schemeClr>
                    </a:solidFill>
                  </a:tcPr>
                </a:tc>
                <a:tc>
                  <a:txBody>
                    <a:bodyPr/>
                    <a:lstStyle/>
                    <a:p>
                      <a:endParaRPr lang="pt-BR" dirty="0"/>
                    </a:p>
                  </a:txBody>
                  <a:tcPr>
                    <a:solidFill>
                      <a:schemeClr val="bg1">
                        <a:lumMod val="85000"/>
                      </a:schemeClr>
                    </a:solidFill>
                  </a:tcPr>
                </a:tc>
                <a:extLst>
                  <a:ext uri="{0D108BD9-81ED-4DB2-BD59-A6C34878D82A}">
                    <a16:rowId xmlns="" xmlns:a16="http://schemas.microsoft.com/office/drawing/2014/main" val="3786793012"/>
                  </a:ext>
                </a:extLst>
              </a:tr>
              <a:tr h="333142">
                <a:tc>
                  <a:txBody>
                    <a:bodyPr/>
                    <a:lstStyle/>
                    <a:p>
                      <a:r>
                        <a:rPr lang="pt-BR" b="1" dirty="0"/>
                        <a:t>Ativo Circulante</a:t>
                      </a:r>
                    </a:p>
                  </a:txBody>
                  <a:tcPr>
                    <a:solidFill>
                      <a:schemeClr val="bg1">
                        <a:lumMod val="85000"/>
                      </a:schemeClr>
                    </a:solidFill>
                  </a:tcPr>
                </a:tc>
                <a:tc>
                  <a:txBody>
                    <a:bodyPr/>
                    <a:lstStyle/>
                    <a:p>
                      <a:endParaRPr lang="pt-BR" dirty="0"/>
                    </a:p>
                  </a:txBody>
                  <a:tcPr>
                    <a:solidFill>
                      <a:schemeClr val="bg1">
                        <a:lumMod val="85000"/>
                      </a:schemeClr>
                    </a:solidFill>
                  </a:tcPr>
                </a:tc>
                <a:tc>
                  <a:txBody>
                    <a:bodyPr/>
                    <a:lstStyle/>
                    <a:p>
                      <a:endParaRPr lang="pt-BR" dirty="0"/>
                    </a:p>
                  </a:txBody>
                  <a:tcPr>
                    <a:solidFill>
                      <a:schemeClr val="bg1">
                        <a:lumMod val="85000"/>
                      </a:schemeClr>
                    </a:solidFill>
                  </a:tcPr>
                </a:tc>
                <a:extLst>
                  <a:ext uri="{0D108BD9-81ED-4DB2-BD59-A6C34878D82A}">
                    <a16:rowId xmlns="" xmlns:a16="http://schemas.microsoft.com/office/drawing/2014/main" val="1505846427"/>
                  </a:ext>
                </a:extLst>
              </a:tr>
              <a:tr h="333142">
                <a:tc>
                  <a:txBody>
                    <a:bodyPr/>
                    <a:lstStyle/>
                    <a:p>
                      <a:r>
                        <a:rPr lang="pt-BR" b="1" dirty="0"/>
                        <a:t>Ativo Não Circulante</a:t>
                      </a:r>
                    </a:p>
                  </a:txBody>
                  <a:tcPr>
                    <a:solidFill>
                      <a:schemeClr val="bg1">
                        <a:lumMod val="85000"/>
                      </a:schemeClr>
                    </a:solidFill>
                  </a:tcPr>
                </a:tc>
                <a:tc>
                  <a:txBody>
                    <a:bodyPr/>
                    <a:lstStyle/>
                    <a:p>
                      <a:endParaRPr lang="pt-BR" dirty="0"/>
                    </a:p>
                  </a:txBody>
                  <a:tcPr>
                    <a:solidFill>
                      <a:schemeClr val="bg1">
                        <a:lumMod val="85000"/>
                      </a:schemeClr>
                    </a:solidFill>
                  </a:tcPr>
                </a:tc>
                <a:tc>
                  <a:txBody>
                    <a:bodyPr/>
                    <a:lstStyle/>
                    <a:p>
                      <a:endParaRPr lang="pt-BR" dirty="0"/>
                    </a:p>
                  </a:txBody>
                  <a:tcPr>
                    <a:solidFill>
                      <a:schemeClr val="bg1">
                        <a:lumMod val="85000"/>
                      </a:schemeClr>
                    </a:solidFill>
                  </a:tcPr>
                </a:tc>
                <a:extLst>
                  <a:ext uri="{0D108BD9-81ED-4DB2-BD59-A6C34878D82A}">
                    <a16:rowId xmlns="" xmlns:a16="http://schemas.microsoft.com/office/drawing/2014/main" val="3807749427"/>
                  </a:ext>
                </a:extLst>
              </a:tr>
              <a:tr h="333142">
                <a:tc>
                  <a:txBody>
                    <a:bodyPr/>
                    <a:lstStyle/>
                    <a:p>
                      <a:r>
                        <a:rPr lang="pt-BR" dirty="0"/>
                        <a:t>    Investimentos </a:t>
                      </a:r>
                    </a:p>
                  </a:txBody>
                  <a:tcPr>
                    <a:solidFill>
                      <a:schemeClr val="bg1">
                        <a:lumMod val="85000"/>
                      </a:schemeClr>
                    </a:solidFill>
                  </a:tcPr>
                </a:tc>
                <a:tc>
                  <a:txBody>
                    <a:bodyPr/>
                    <a:lstStyle/>
                    <a:p>
                      <a:endParaRPr lang="pt-BR" dirty="0"/>
                    </a:p>
                  </a:txBody>
                  <a:tcPr>
                    <a:solidFill>
                      <a:schemeClr val="bg1">
                        <a:lumMod val="85000"/>
                      </a:schemeClr>
                    </a:solidFill>
                  </a:tcPr>
                </a:tc>
                <a:tc>
                  <a:txBody>
                    <a:bodyPr/>
                    <a:lstStyle/>
                    <a:p>
                      <a:endParaRPr lang="pt-BR" dirty="0"/>
                    </a:p>
                  </a:txBody>
                  <a:tcPr>
                    <a:solidFill>
                      <a:schemeClr val="bg1">
                        <a:lumMod val="85000"/>
                      </a:schemeClr>
                    </a:solidFill>
                  </a:tcPr>
                </a:tc>
                <a:extLst>
                  <a:ext uri="{0D108BD9-81ED-4DB2-BD59-A6C34878D82A}">
                    <a16:rowId xmlns="" xmlns:a16="http://schemas.microsoft.com/office/drawing/2014/main" val="2459191536"/>
                  </a:ext>
                </a:extLst>
              </a:tr>
              <a:tr h="333142">
                <a:tc>
                  <a:txBody>
                    <a:bodyPr/>
                    <a:lstStyle/>
                    <a:p>
                      <a:r>
                        <a:rPr lang="pt-BR" dirty="0"/>
                        <a:t>    Imobilizado</a:t>
                      </a:r>
                    </a:p>
                  </a:txBody>
                  <a:tcPr>
                    <a:solidFill>
                      <a:schemeClr val="bg1">
                        <a:lumMod val="85000"/>
                      </a:schemeClr>
                    </a:solidFill>
                  </a:tcPr>
                </a:tc>
                <a:tc>
                  <a:txBody>
                    <a:bodyPr/>
                    <a:lstStyle/>
                    <a:p>
                      <a:endParaRPr lang="pt-BR" dirty="0"/>
                    </a:p>
                  </a:txBody>
                  <a:tcPr>
                    <a:solidFill>
                      <a:schemeClr val="bg1">
                        <a:lumMod val="85000"/>
                      </a:schemeClr>
                    </a:solidFill>
                  </a:tcPr>
                </a:tc>
                <a:tc>
                  <a:txBody>
                    <a:bodyPr/>
                    <a:lstStyle/>
                    <a:p>
                      <a:endParaRPr lang="pt-BR" dirty="0"/>
                    </a:p>
                  </a:txBody>
                  <a:tcPr>
                    <a:solidFill>
                      <a:schemeClr val="bg1">
                        <a:lumMod val="85000"/>
                      </a:schemeClr>
                    </a:solidFill>
                  </a:tcPr>
                </a:tc>
                <a:extLst>
                  <a:ext uri="{0D108BD9-81ED-4DB2-BD59-A6C34878D82A}">
                    <a16:rowId xmlns="" xmlns:a16="http://schemas.microsoft.com/office/drawing/2014/main" val="2792676612"/>
                  </a:ext>
                </a:extLst>
              </a:tr>
              <a:tr h="333142">
                <a:tc>
                  <a:txBody>
                    <a:bodyPr/>
                    <a:lstStyle/>
                    <a:p>
                      <a:r>
                        <a:rPr lang="pt-BR" dirty="0">
                          <a:highlight>
                            <a:srgbClr val="FF0000"/>
                          </a:highlight>
                        </a:rPr>
                        <a:t>          Bens Móveis</a:t>
                      </a:r>
                    </a:p>
                  </a:txBody>
                  <a:tcPr>
                    <a:solidFill>
                      <a:schemeClr val="bg1">
                        <a:lumMod val="85000"/>
                      </a:schemeClr>
                    </a:solidFill>
                  </a:tcPr>
                </a:tc>
                <a:tc>
                  <a:txBody>
                    <a:bodyPr/>
                    <a:lstStyle/>
                    <a:p>
                      <a:endParaRPr lang="pt-BR" dirty="0"/>
                    </a:p>
                  </a:txBody>
                  <a:tcPr>
                    <a:solidFill>
                      <a:schemeClr val="bg1">
                        <a:lumMod val="85000"/>
                      </a:schemeClr>
                    </a:solidFill>
                  </a:tcPr>
                </a:tc>
                <a:tc>
                  <a:txBody>
                    <a:bodyPr/>
                    <a:lstStyle/>
                    <a:p>
                      <a:endParaRPr lang="pt-BR" dirty="0"/>
                    </a:p>
                  </a:txBody>
                  <a:tcPr>
                    <a:solidFill>
                      <a:schemeClr val="bg1">
                        <a:lumMod val="85000"/>
                      </a:schemeClr>
                    </a:solidFill>
                  </a:tcPr>
                </a:tc>
                <a:extLst>
                  <a:ext uri="{0D108BD9-81ED-4DB2-BD59-A6C34878D82A}">
                    <a16:rowId xmlns="" xmlns:a16="http://schemas.microsoft.com/office/drawing/2014/main" val="3742889968"/>
                  </a:ext>
                </a:extLst>
              </a:tr>
              <a:tr h="465486">
                <a:tc>
                  <a:txBody>
                    <a:bodyPr/>
                    <a:lstStyle/>
                    <a:p>
                      <a:r>
                        <a:rPr lang="pt-BR" dirty="0">
                          <a:highlight>
                            <a:srgbClr val="FF0000"/>
                          </a:highlight>
                        </a:rPr>
                        <a:t>          Bens Imóveis</a:t>
                      </a:r>
                    </a:p>
                  </a:txBody>
                  <a:tcPr>
                    <a:solidFill>
                      <a:schemeClr val="bg1">
                        <a:lumMod val="85000"/>
                      </a:schemeClr>
                    </a:solidFill>
                  </a:tcPr>
                </a:tc>
                <a:tc>
                  <a:txBody>
                    <a:bodyPr/>
                    <a:lstStyle/>
                    <a:p>
                      <a:endParaRPr lang="pt-BR" dirty="0"/>
                    </a:p>
                  </a:txBody>
                  <a:tcPr>
                    <a:solidFill>
                      <a:schemeClr val="bg1">
                        <a:lumMod val="85000"/>
                      </a:schemeClr>
                    </a:solidFill>
                  </a:tcPr>
                </a:tc>
                <a:tc>
                  <a:txBody>
                    <a:bodyPr/>
                    <a:lstStyle/>
                    <a:p>
                      <a:endParaRPr lang="pt-BR" dirty="0"/>
                    </a:p>
                  </a:txBody>
                  <a:tcPr>
                    <a:solidFill>
                      <a:schemeClr val="bg1">
                        <a:lumMod val="85000"/>
                      </a:schemeClr>
                    </a:solidFill>
                  </a:tcPr>
                </a:tc>
                <a:extLst>
                  <a:ext uri="{0D108BD9-81ED-4DB2-BD59-A6C34878D82A}">
                    <a16:rowId xmlns="" xmlns:a16="http://schemas.microsoft.com/office/drawing/2014/main" val="1201831755"/>
                  </a:ext>
                </a:extLst>
              </a:tr>
              <a:tr h="465486">
                <a:tc>
                  <a:txBody>
                    <a:bodyPr/>
                    <a:lstStyle/>
                    <a:p>
                      <a:r>
                        <a:rPr lang="pt-BR" dirty="0"/>
                        <a:t>    Intangível</a:t>
                      </a:r>
                    </a:p>
                  </a:txBody>
                  <a:tcPr>
                    <a:solidFill>
                      <a:schemeClr val="bg1">
                        <a:lumMod val="85000"/>
                      </a:schemeClr>
                    </a:solidFill>
                  </a:tcPr>
                </a:tc>
                <a:tc>
                  <a:txBody>
                    <a:bodyPr/>
                    <a:lstStyle/>
                    <a:p>
                      <a:endParaRPr lang="pt-BR" dirty="0"/>
                    </a:p>
                  </a:txBody>
                  <a:tcPr>
                    <a:solidFill>
                      <a:schemeClr val="bg1">
                        <a:lumMod val="85000"/>
                      </a:schemeClr>
                    </a:solidFill>
                  </a:tcPr>
                </a:tc>
                <a:tc>
                  <a:txBody>
                    <a:bodyPr/>
                    <a:lstStyle/>
                    <a:p>
                      <a:endParaRPr lang="pt-BR" dirty="0"/>
                    </a:p>
                  </a:txBody>
                  <a:tcPr>
                    <a:solidFill>
                      <a:schemeClr val="bg1">
                        <a:lumMod val="85000"/>
                      </a:schemeClr>
                    </a:solidFill>
                  </a:tcPr>
                </a:tc>
                <a:extLst>
                  <a:ext uri="{0D108BD9-81ED-4DB2-BD59-A6C34878D82A}">
                    <a16:rowId xmlns="" xmlns:a16="http://schemas.microsoft.com/office/drawing/2014/main" val="3374188285"/>
                  </a:ext>
                </a:extLst>
              </a:tr>
            </a:tbl>
          </a:graphicData>
        </a:graphic>
      </p:graphicFrame>
    </p:spTree>
    <p:extLst>
      <p:ext uri="{BB962C8B-B14F-4D97-AF65-F5344CB8AC3E}">
        <p14:creationId xmlns:p14="http://schemas.microsoft.com/office/powerpoint/2010/main" val="3747009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A9B89FC8-4389-5FBB-18A0-A3BAE0401D34}"/>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84B6143B-7F7E-2BB7-6660-C155B864EF19}"/>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D7BB931E-7C75-9A90-FB03-EE9BFCCFC4A4}"/>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1. Ativo Imobilizado</a:t>
            </a:r>
            <a:endParaRPr lang="pt-BR" sz="2200" dirty="0">
              <a:highlight>
                <a:srgbClr val="C0C0C0"/>
              </a:highlight>
            </a:endParaRPr>
          </a:p>
          <a:p>
            <a:r>
              <a:rPr lang="pt-BR" sz="2200" dirty="0"/>
              <a:t>Compreende os bens </a:t>
            </a:r>
            <a:r>
              <a:rPr lang="pt-BR" sz="2200" dirty="0">
                <a:highlight>
                  <a:srgbClr val="FFFF00"/>
                </a:highlight>
              </a:rPr>
              <a:t>tangíveis </a:t>
            </a:r>
            <a:r>
              <a:rPr lang="pt-BR" sz="2200" dirty="0"/>
              <a:t>mantidos pela administração pública para </a:t>
            </a:r>
            <a:r>
              <a:rPr lang="pt-BR" sz="2200" dirty="0">
                <a:highlight>
                  <a:srgbClr val="FFFF00"/>
                </a:highlight>
              </a:rPr>
              <a:t>uso na produção ou fornecimento de bens e serviços</a:t>
            </a:r>
            <a:r>
              <a:rPr lang="pt-BR" sz="2200" dirty="0"/>
              <a:t>, ou </a:t>
            </a:r>
            <a:r>
              <a:rPr lang="pt-BR" sz="2200" u="sng" dirty="0"/>
              <a:t>para fins administrativos, com expectativa de utilização por mais de um período</a:t>
            </a:r>
            <a:r>
              <a:rPr lang="pt-BR" sz="2200" dirty="0" smtClean="0"/>
              <a:t>. </a:t>
            </a:r>
          </a:p>
          <a:p>
            <a:endParaRPr lang="pt-BR" sz="2200" b="1" dirty="0"/>
          </a:p>
          <a:p>
            <a:pPr marL="171450" indent="-171450">
              <a:buFont typeface="Arial" panose="020B0604020202020204" pitchFamily="34" charset="0"/>
              <a:buChar char="•"/>
            </a:pPr>
            <a:r>
              <a:rPr lang="pt-BR" sz="1200" b="1" i="1" dirty="0" smtClean="0"/>
              <a:t>Infraestrutura</a:t>
            </a:r>
            <a:r>
              <a:rPr lang="pt-BR" sz="1200" i="1" dirty="0"/>
              <a:t>: Ruas, avenidas, pontes, redes de iluminação pública e praças.</a:t>
            </a:r>
          </a:p>
          <a:p>
            <a:pPr marL="171450" indent="-171450">
              <a:buFont typeface="Arial" panose="020B0604020202020204" pitchFamily="34" charset="0"/>
              <a:buChar char="•"/>
            </a:pPr>
            <a:r>
              <a:rPr lang="pt-BR" sz="1200" b="1" i="1" dirty="0"/>
              <a:t>Bens Imóveis (Edificações)</a:t>
            </a:r>
            <a:r>
              <a:rPr lang="pt-BR" sz="1200" i="1" dirty="0"/>
              <a:t>: Hospitais municipais, sedes administrativas e escolas da rede pública.</a:t>
            </a:r>
          </a:p>
          <a:p>
            <a:pPr marL="171450" indent="-171450">
              <a:buFont typeface="Arial" panose="020B0604020202020204" pitchFamily="34" charset="0"/>
              <a:buChar char="•"/>
            </a:pPr>
            <a:r>
              <a:rPr lang="pt-BR" sz="1200" b="1" i="1" dirty="0"/>
              <a:t>Bens Móveis (Equipamentos e Frota)</a:t>
            </a:r>
            <a:r>
              <a:rPr lang="pt-BR" sz="1200" i="1" dirty="0"/>
              <a:t>: Ambulâncias, viaturas da Guarda </a:t>
            </a:r>
            <a:r>
              <a:rPr lang="pt-BR" sz="900" i="1" dirty="0"/>
              <a:t>Municipal, tratores de obras e computadores das secretarias</a:t>
            </a:r>
            <a:r>
              <a:rPr lang="pt-BR" sz="900" dirty="0" smtClean="0"/>
              <a:t>.</a:t>
            </a:r>
          </a:p>
          <a:p>
            <a:endParaRPr lang="pt-BR" sz="2200" dirty="0"/>
          </a:p>
          <a:p>
            <a:pPr algn="just"/>
            <a:r>
              <a:rPr lang="pt-BR" sz="2200" dirty="0"/>
              <a:t>Seu reconhecimento inicial </a:t>
            </a:r>
            <a:r>
              <a:rPr lang="pt-BR" sz="2200" dirty="0">
                <a:highlight>
                  <a:srgbClr val="FFFF00"/>
                </a:highlight>
              </a:rPr>
              <a:t>exige que o controle gere benefícios econômicos ou potencial </a:t>
            </a:r>
            <a:r>
              <a:rPr lang="pt-BR" sz="2200" dirty="0"/>
              <a:t>de serviços futuros e custo mensurável.</a:t>
            </a:r>
          </a:p>
        </p:txBody>
      </p:sp>
      <p:sp>
        <p:nvSpPr>
          <p:cNvPr id="2" name="Google Shape;56;p13">
            <a:extLst>
              <a:ext uri="{FF2B5EF4-FFF2-40B4-BE49-F238E27FC236}">
                <a16:creationId xmlns="" xmlns:a16="http://schemas.microsoft.com/office/drawing/2014/main" id="{A99EF8F9-52CE-70F3-3A99-80ABA05CC017}"/>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4975191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A9B89FC8-4389-5FBB-18A0-A3BAE0401D34}"/>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84B6143B-7F7E-2BB7-6660-C155B864EF19}"/>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D7BB931E-7C75-9A90-FB03-EE9BFCCFC4A4}"/>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1.1 </a:t>
            </a:r>
            <a:r>
              <a:rPr lang="pt-BR" sz="2200" b="1" dirty="0">
                <a:highlight>
                  <a:srgbClr val="C0C0C0"/>
                </a:highlight>
              </a:rPr>
              <a:t>Ativo Imobilizado</a:t>
            </a:r>
            <a:endParaRPr lang="pt-BR" sz="2200" dirty="0">
              <a:highlight>
                <a:srgbClr val="C0C0C0"/>
              </a:highlight>
            </a:endParaRPr>
          </a:p>
          <a:p>
            <a:pPr algn="just"/>
            <a:endParaRPr lang="pt-BR" sz="2200" dirty="0" smtClean="0"/>
          </a:p>
          <a:p>
            <a:pPr algn="just"/>
            <a:r>
              <a:rPr lang="pt-BR" sz="2400" dirty="0"/>
              <a:t>O </a:t>
            </a:r>
            <a:r>
              <a:rPr lang="pt-BR" sz="2400" b="1" dirty="0"/>
              <a:t>controle do ativo imobilizado</a:t>
            </a:r>
            <a:r>
              <a:rPr lang="pt-BR" sz="2400" dirty="0"/>
              <a:t> garante a </a:t>
            </a:r>
            <a:r>
              <a:rPr lang="pt-BR" sz="2400" dirty="0">
                <a:solidFill>
                  <a:schemeClr val="tx1"/>
                </a:solidFill>
              </a:rPr>
              <a:t>governança</a:t>
            </a:r>
            <a:r>
              <a:rPr lang="pt-BR" sz="2400" dirty="0">
                <a:solidFill>
                  <a:schemeClr val="accent6"/>
                </a:solidFill>
              </a:rPr>
              <a:t> </a:t>
            </a:r>
            <a:r>
              <a:rPr lang="pt-BR" sz="2400" dirty="0">
                <a:solidFill>
                  <a:schemeClr val="tx1"/>
                </a:solidFill>
              </a:rPr>
              <a:t>patrimonial</a:t>
            </a:r>
            <a:r>
              <a:rPr lang="pt-BR" sz="2400" dirty="0"/>
              <a:t> de uma organização. De forma geral, ele assegura a conformidade </a:t>
            </a:r>
            <a:r>
              <a:rPr lang="pt-BR" sz="2400" dirty="0">
                <a:solidFill>
                  <a:schemeClr val="tx1"/>
                </a:solidFill>
              </a:rPr>
              <a:t>legal</a:t>
            </a:r>
            <a:r>
              <a:rPr lang="pt-BR" sz="2400" dirty="0"/>
              <a:t> e evita perdas </a:t>
            </a:r>
            <a:r>
              <a:rPr lang="pt-BR" sz="2400" dirty="0" smtClean="0"/>
              <a:t>financeiras.</a:t>
            </a:r>
          </a:p>
          <a:p>
            <a:pPr algn="just"/>
            <a:endParaRPr lang="pt-BR" sz="2200" dirty="0"/>
          </a:p>
          <a:p>
            <a:pPr marL="171450" indent="-171450">
              <a:buFont typeface="Arial" panose="020B0604020202020204" pitchFamily="34" charset="0"/>
              <a:buChar char="•"/>
            </a:pPr>
            <a:r>
              <a:rPr lang="pt-BR" sz="900" b="1" i="1" dirty="0"/>
              <a:t>Benefícios Gerais do Controle Patrimonial</a:t>
            </a:r>
          </a:p>
          <a:p>
            <a:pPr marL="171450" indent="-171450">
              <a:buFont typeface="Arial" panose="020B0604020202020204" pitchFamily="34" charset="0"/>
              <a:buChar char="•"/>
            </a:pPr>
            <a:r>
              <a:rPr lang="pt-BR" sz="900" b="1" i="1" dirty="0"/>
              <a:t>Precisão nos relatórios</a:t>
            </a:r>
            <a:r>
              <a:rPr lang="pt-BR" sz="900" i="1" dirty="0"/>
              <a:t>: Garante que o balanço patrimonial reflita o valor real dos ativos.</a:t>
            </a:r>
          </a:p>
          <a:p>
            <a:pPr marL="171450" indent="-171450">
              <a:buFont typeface="Arial" panose="020B0604020202020204" pitchFamily="34" charset="0"/>
              <a:buChar char="•"/>
            </a:pPr>
            <a:r>
              <a:rPr lang="pt-BR" sz="900" b="1" i="1" dirty="0"/>
              <a:t>Segurança jurídica</a:t>
            </a:r>
            <a:r>
              <a:rPr lang="pt-BR" sz="900" i="1" dirty="0"/>
              <a:t>: Evita multas e inconformidades em auditorias fiscais ou governamentais.</a:t>
            </a:r>
          </a:p>
          <a:p>
            <a:pPr marL="171450" indent="-171450">
              <a:buFont typeface="Arial" panose="020B0604020202020204" pitchFamily="34" charset="0"/>
              <a:buChar char="•"/>
            </a:pPr>
            <a:r>
              <a:rPr lang="pt-BR" sz="900" b="1" i="1" dirty="0"/>
              <a:t>Mitigação de riscos</a:t>
            </a:r>
            <a:r>
              <a:rPr lang="pt-BR" sz="900" i="1" dirty="0"/>
              <a:t>: Reduz extravios, roubos e fraudes por meio do rastreamento constante</a:t>
            </a:r>
            <a:r>
              <a:rPr lang="pt-BR" sz="1200" i="1" dirty="0" smtClean="0"/>
              <a:t>.</a:t>
            </a:r>
          </a:p>
          <a:p>
            <a:endParaRPr lang="pt-BR" sz="2200" dirty="0"/>
          </a:p>
          <a:p>
            <a:pPr algn="just"/>
            <a:r>
              <a:rPr lang="pt-BR" sz="2200" dirty="0" smtClean="0"/>
              <a:t>Seu </a:t>
            </a:r>
            <a:r>
              <a:rPr lang="pt-BR" sz="2200" dirty="0"/>
              <a:t>reconhecimento inicial </a:t>
            </a:r>
            <a:r>
              <a:rPr lang="pt-BR" sz="2200" dirty="0">
                <a:highlight>
                  <a:srgbClr val="FFFF00"/>
                </a:highlight>
              </a:rPr>
              <a:t>exige que o controle gere benefícios econômicos ou potencial </a:t>
            </a:r>
            <a:r>
              <a:rPr lang="pt-BR" sz="2200" dirty="0"/>
              <a:t>de serviços futuros e custo mensurável.</a:t>
            </a:r>
          </a:p>
        </p:txBody>
      </p:sp>
      <p:sp>
        <p:nvSpPr>
          <p:cNvPr id="2" name="Google Shape;56;p13">
            <a:extLst>
              <a:ext uri="{FF2B5EF4-FFF2-40B4-BE49-F238E27FC236}">
                <a16:creationId xmlns="" xmlns:a16="http://schemas.microsoft.com/office/drawing/2014/main" id="{A99EF8F9-52CE-70F3-3A99-80ABA05CC017}"/>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
        <p:nvSpPr>
          <p:cNvPr id="6" name="Retângulo 5"/>
          <p:cNvSpPr/>
          <p:nvPr/>
        </p:nvSpPr>
        <p:spPr>
          <a:xfrm>
            <a:off x="7161734" y="1023105"/>
            <a:ext cx="1604996" cy="370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9" name="Retângulo 8"/>
          <p:cNvSpPr/>
          <p:nvPr/>
        </p:nvSpPr>
        <p:spPr>
          <a:xfrm>
            <a:off x="7199158" y="1023105"/>
            <a:ext cx="1567572" cy="281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p:cNvSpPr/>
          <p:nvPr/>
        </p:nvSpPr>
        <p:spPr>
          <a:xfrm>
            <a:off x="7161734" y="1023105"/>
            <a:ext cx="1604996" cy="281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p:cNvSpPr/>
          <p:nvPr/>
        </p:nvSpPr>
        <p:spPr>
          <a:xfrm>
            <a:off x="7199158" y="1023105"/>
            <a:ext cx="1649757" cy="281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6"/>
              </a:solidFill>
            </a:endParaRPr>
          </a:p>
        </p:txBody>
      </p:sp>
    </p:spTree>
    <p:extLst>
      <p:ext uri="{BB962C8B-B14F-4D97-AF65-F5344CB8AC3E}">
        <p14:creationId xmlns:p14="http://schemas.microsoft.com/office/powerpoint/2010/main" val="2067669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title="FUNDO-APRESENTAÇÃO.png"/>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1.2 </a:t>
            </a:r>
            <a:r>
              <a:rPr lang="pt-BR" sz="2200" b="1" dirty="0">
                <a:highlight>
                  <a:srgbClr val="C0C0C0"/>
                </a:highlight>
              </a:rPr>
              <a:t>Ativo Imobilizado</a:t>
            </a:r>
            <a:endParaRPr lang="pt-BR" sz="2200" dirty="0">
              <a:highlight>
                <a:srgbClr val="C0C0C0"/>
              </a:highlight>
            </a:endParaRPr>
          </a:p>
          <a:p>
            <a:pPr lvl="0" algn="just"/>
            <a:endParaRPr lang="pt-BR" sz="2200" b="1" dirty="0" smtClean="0"/>
          </a:p>
          <a:p>
            <a:pPr lvl="0" algn="just"/>
            <a:r>
              <a:rPr lang="pt-BR" sz="2200" b="1" dirty="0" smtClean="0"/>
              <a:t>Ex</a:t>
            </a:r>
            <a:r>
              <a:rPr lang="pt-BR" sz="2200" b="1" dirty="0"/>
              <a:t>.:</a:t>
            </a:r>
            <a:r>
              <a:rPr lang="pt-BR" sz="2200" dirty="0"/>
              <a:t> A aquisição de um helicóptero de resgate ou de uma ambulância para a saúde pública. </a:t>
            </a:r>
          </a:p>
          <a:p>
            <a:pPr lvl="0" algn="just"/>
            <a:endParaRPr lang="pt-BR" sz="2200" b="1" dirty="0" smtClean="0"/>
          </a:p>
          <a:p>
            <a:pPr lvl="0" algn="just"/>
            <a:endParaRPr lang="pt-BR" sz="2200" b="1" dirty="0"/>
          </a:p>
          <a:p>
            <a:pPr lvl="0" algn="just"/>
            <a:endParaRPr lang="pt-BR" sz="2200" b="1" dirty="0" smtClean="0"/>
          </a:p>
          <a:p>
            <a:pPr lvl="0" algn="just"/>
            <a:endParaRPr lang="pt-BR" sz="2200" b="1" dirty="0"/>
          </a:p>
          <a:p>
            <a:pPr lvl="0" algn="just"/>
            <a:endParaRPr lang="pt-BR" sz="1200" b="1" dirty="0" smtClean="0"/>
          </a:p>
          <a:p>
            <a:pPr lvl="0" algn="just"/>
            <a:endParaRPr lang="pt-BR" sz="1200" b="1" dirty="0"/>
          </a:p>
          <a:p>
            <a:pPr lvl="0" algn="just"/>
            <a:r>
              <a:rPr lang="pt-BR" sz="1200" b="1" dirty="0" smtClean="0"/>
              <a:t>Fontes</a:t>
            </a:r>
            <a:r>
              <a:rPr lang="pt-BR" sz="1200" b="1" dirty="0"/>
              <a:t>:</a:t>
            </a:r>
            <a:r>
              <a:rPr lang="pt-BR" sz="1200" dirty="0"/>
              <a:t> </a:t>
            </a:r>
          </a:p>
          <a:p>
            <a:pPr algn="just"/>
            <a:r>
              <a:rPr lang="pt-BR" sz="1200" u="sng" dirty="0"/>
              <a:t>NBC TSP 07*</a:t>
            </a:r>
            <a:r>
              <a:rPr lang="pt-BR" sz="1200" dirty="0"/>
              <a:t> (Ativo Imobilizado); </a:t>
            </a:r>
            <a:r>
              <a:rPr lang="pt-BR" sz="1200" dirty="0">
                <a:highlight>
                  <a:srgbClr val="00FF00"/>
                </a:highlight>
              </a:rPr>
              <a:t>*Em 2027 será a NBC TSP 37</a:t>
            </a:r>
          </a:p>
          <a:p>
            <a:pPr lvl="0" algn="just"/>
            <a:r>
              <a:rPr lang="pt-BR" sz="1200" dirty="0"/>
              <a:t>Manual de Contabilidade Aplicada ao Setor Público (MCASP).</a:t>
            </a:r>
          </a:p>
        </p:txBody>
      </p:sp>
      <p:sp>
        <p:nvSpPr>
          <p:cNvPr id="2" name="Google Shape;56;p13">
            <a:extLst>
              <a:ext uri="{FF2B5EF4-FFF2-40B4-BE49-F238E27FC236}">
                <a16:creationId xmlns="" xmlns:a16="http://schemas.microsoft.com/office/drawing/2014/main" id="{4D2616B3-C943-9132-7F37-E4103E73A9F4}"/>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832" y="1991565"/>
            <a:ext cx="1893221" cy="1310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4113" y="1682284"/>
            <a:ext cx="2761868" cy="1619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F11FEB3F-6CE8-BE27-059A-C88FD148F43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65224C6E-C306-4835-FCE0-2D7887E1BDE0}"/>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C1353149-F6C8-499D-D7E8-F09D857DE1EC}"/>
              </a:ext>
            </a:extLst>
          </p:cNvPr>
          <p:cNvSpPr txBox="1"/>
          <p:nvPr/>
        </p:nvSpPr>
        <p:spPr>
          <a:xfrm>
            <a:off x="162043" y="206040"/>
            <a:ext cx="8712450" cy="4063741"/>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2. </a:t>
            </a:r>
            <a:r>
              <a:rPr lang="pt-BR" sz="2200" b="1" dirty="0" smtClean="0">
                <a:highlight>
                  <a:srgbClr val="C0C0C0"/>
                </a:highlight>
              </a:rPr>
              <a:t>Inventário</a:t>
            </a:r>
          </a:p>
          <a:p>
            <a:pPr algn="just"/>
            <a:endParaRPr lang="pt-BR" sz="2200" dirty="0">
              <a:highlight>
                <a:srgbClr val="C0C0C0"/>
              </a:highlight>
            </a:endParaRPr>
          </a:p>
          <a:p>
            <a:pPr algn="just"/>
            <a:r>
              <a:rPr lang="pt-BR" sz="2200" dirty="0"/>
              <a:t>É o </a:t>
            </a:r>
            <a:r>
              <a:rPr lang="pt-BR" sz="2200" dirty="0">
                <a:highlight>
                  <a:srgbClr val="FFFF00"/>
                </a:highlight>
              </a:rPr>
              <a:t>procedimento administrativo periódico realizado para arrolar, identificar, localizar e verificar o estado de conservação de todos os bens móveis e imóveis que integram o patrimônio público</a:t>
            </a:r>
            <a:r>
              <a:rPr lang="pt-BR" sz="2200" dirty="0"/>
              <a:t>. </a:t>
            </a:r>
          </a:p>
          <a:p>
            <a:pPr algn="just"/>
            <a:endParaRPr lang="pt-BR" sz="1800" dirty="0" smtClean="0"/>
          </a:p>
          <a:p>
            <a:pPr algn="just"/>
            <a:r>
              <a:rPr lang="pt-BR" sz="1800" dirty="0" smtClean="0"/>
              <a:t>Garante </a:t>
            </a:r>
            <a:r>
              <a:rPr lang="pt-BR" sz="1800" dirty="0"/>
              <a:t>a fidedignidade entre os registros contábeis da entidade governamental e a existência física real desses </a:t>
            </a:r>
            <a:r>
              <a:rPr lang="pt-BR" sz="1800" dirty="0" smtClean="0"/>
              <a:t>ativos</a:t>
            </a:r>
            <a:r>
              <a:rPr lang="pt-BR" sz="2200" dirty="0" smtClean="0"/>
              <a:t>.</a:t>
            </a:r>
          </a:p>
          <a:p>
            <a:pPr algn="just"/>
            <a:endParaRPr lang="pt-BR" sz="1600" dirty="0" smtClean="0"/>
          </a:p>
          <a:p>
            <a:r>
              <a:rPr lang="pt-BR" sz="1600" b="1" dirty="0"/>
              <a:t>Realização de Inventário de </a:t>
            </a:r>
            <a:r>
              <a:rPr lang="pt-BR" sz="1600" b="1" dirty="0" smtClean="0"/>
              <a:t>Bens</a:t>
            </a:r>
            <a:endParaRPr lang="pt-BR" sz="1600" b="1" dirty="0"/>
          </a:p>
          <a:p>
            <a:pPr marL="171450" indent="-171450">
              <a:buFont typeface="Arial" panose="020B0604020202020204" pitchFamily="34" charset="0"/>
              <a:buChar char="•"/>
            </a:pPr>
            <a:r>
              <a:rPr lang="pt-BR" sz="900" b="1" i="1" dirty="0"/>
              <a:t>Momento obrigatório:</a:t>
            </a:r>
            <a:r>
              <a:rPr lang="pt-BR" sz="900" i="1" dirty="0"/>
              <a:t> </a:t>
            </a:r>
            <a:r>
              <a:rPr lang="pt-BR" sz="900" i="1" dirty="0" smtClean="0"/>
              <a:t>Início </a:t>
            </a:r>
            <a:r>
              <a:rPr lang="pt-BR" sz="900" i="1" dirty="0"/>
              <a:t>e término de cada gestão (substituição de titulares)</a:t>
            </a:r>
          </a:p>
          <a:p>
            <a:pPr marL="171450" indent="-171450">
              <a:buFont typeface="Arial" panose="020B0604020202020204" pitchFamily="34" charset="0"/>
              <a:buChar char="•"/>
            </a:pPr>
            <a:r>
              <a:rPr lang="pt-BR" sz="900" b="1" i="1" dirty="0"/>
              <a:t>Momento excepcional:</a:t>
            </a:r>
            <a:r>
              <a:rPr lang="pt-BR" sz="900" i="1" dirty="0"/>
              <a:t> </a:t>
            </a:r>
            <a:r>
              <a:rPr lang="pt-BR" sz="900" i="1" dirty="0" smtClean="0"/>
              <a:t>Datas </a:t>
            </a:r>
            <a:r>
              <a:rPr lang="pt-BR" sz="900" i="1" dirty="0"/>
              <a:t>diferentes por auditorias especiais ou sindicâncias</a:t>
            </a:r>
          </a:p>
          <a:p>
            <a:pPr marL="171450" indent="-171450">
              <a:buFont typeface="Arial" panose="020B0604020202020204" pitchFamily="34" charset="0"/>
              <a:buChar char="•"/>
            </a:pPr>
            <a:r>
              <a:rPr lang="pt-BR" sz="900" b="1" i="1" dirty="0"/>
              <a:t>Objetivo:</a:t>
            </a:r>
            <a:r>
              <a:rPr lang="pt-BR" sz="900" i="1" dirty="0"/>
              <a:t> boas práticas administrativas na guarda e gestão do patrimônio da unidade</a:t>
            </a:r>
          </a:p>
          <a:p>
            <a:pPr algn="just"/>
            <a:endParaRPr lang="pt-BR" sz="2200" dirty="0" smtClean="0"/>
          </a:p>
          <a:p>
            <a:pPr algn="just"/>
            <a:endParaRPr lang="pt-BR" sz="2200" dirty="0"/>
          </a:p>
        </p:txBody>
      </p:sp>
      <p:sp>
        <p:nvSpPr>
          <p:cNvPr id="2" name="Google Shape;56;p13">
            <a:extLst>
              <a:ext uri="{FF2B5EF4-FFF2-40B4-BE49-F238E27FC236}">
                <a16:creationId xmlns="" xmlns:a16="http://schemas.microsoft.com/office/drawing/2014/main" id="{D8CEA2EC-FE07-3A6A-BD24-0FB4D1699B25}"/>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8495132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F6688CBF-986D-C3B5-5CE8-B5C667F019C9}"/>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0F095880-2600-C50E-B4AD-968B64ECE242}"/>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5D43E771-1EAE-F755-1E1A-7526D7AAFEA7}"/>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2.1 </a:t>
            </a:r>
            <a:r>
              <a:rPr lang="pt-BR" sz="2200" b="1" dirty="0">
                <a:highlight>
                  <a:srgbClr val="C0C0C0"/>
                </a:highlight>
              </a:rPr>
              <a:t>Inventário</a:t>
            </a:r>
            <a:endParaRPr lang="pt-BR" sz="2200" dirty="0">
              <a:highlight>
                <a:srgbClr val="C0C0C0"/>
              </a:highlight>
            </a:endParaRPr>
          </a:p>
          <a:p>
            <a:pPr lvl="0" algn="just"/>
            <a:endParaRPr lang="pt-BR" sz="2200" b="1" dirty="0" smtClean="0"/>
          </a:p>
          <a:p>
            <a:pPr lvl="0" algn="just"/>
            <a:r>
              <a:rPr lang="pt-BR" sz="2200" b="1" dirty="0" smtClean="0"/>
              <a:t>Ex</a:t>
            </a:r>
            <a:r>
              <a:rPr lang="pt-BR" sz="2200" b="1" dirty="0"/>
              <a:t>.:</a:t>
            </a:r>
            <a:r>
              <a:rPr lang="pt-BR" sz="2200" dirty="0"/>
              <a:t> O levantamento anual das cadeiras, mesas e computadores existentes em uma escola pública municipal. </a:t>
            </a:r>
          </a:p>
          <a:p>
            <a:pPr lvl="0" algn="just"/>
            <a:r>
              <a:rPr lang="pt-BR" sz="2200" dirty="0"/>
              <a:t/>
            </a:r>
            <a:br>
              <a:rPr lang="pt-BR" sz="2200" dirty="0"/>
            </a:br>
            <a:r>
              <a:rPr lang="pt-BR" sz="1500" dirty="0">
                <a:solidFill>
                  <a:schemeClr val="tx1"/>
                </a:solidFill>
                <a:highlight>
                  <a:srgbClr val="C0C0C0"/>
                </a:highlight>
              </a:rPr>
              <a:t>Lei Federal 4320/1964</a:t>
            </a:r>
          </a:p>
          <a:p>
            <a:pPr lvl="0" algn="just"/>
            <a:r>
              <a:rPr lang="pt-BR" sz="1500" dirty="0">
                <a:solidFill>
                  <a:schemeClr val="tx1"/>
                </a:solidFill>
                <a:highlight>
                  <a:srgbClr val="C0C0C0"/>
                </a:highlight>
              </a:rPr>
              <a:t>Art. 96. O levantamento geral dos bens móveis e imóveis terá por base o inventário analítico de cada unidade administrativa e os elementos da escrituração sintética na contabilidade.</a:t>
            </a:r>
            <a:br>
              <a:rPr lang="pt-BR" sz="1500" dirty="0">
                <a:solidFill>
                  <a:schemeClr val="tx1"/>
                </a:solidFill>
                <a:highlight>
                  <a:srgbClr val="C0C0C0"/>
                </a:highlight>
              </a:rPr>
            </a:br>
            <a:endParaRPr lang="pt-BR" sz="1500" dirty="0" smtClean="0">
              <a:solidFill>
                <a:schemeClr val="tx1"/>
              </a:solidFill>
              <a:highlight>
                <a:srgbClr val="C0C0C0"/>
              </a:highlight>
            </a:endParaRPr>
          </a:p>
          <a:p>
            <a:pPr lvl="0" algn="just"/>
            <a:endParaRPr lang="pt-BR" sz="1500" dirty="0">
              <a:solidFill>
                <a:schemeClr val="tx1"/>
              </a:solidFill>
              <a:highlight>
                <a:srgbClr val="C0C0C0"/>
              </a:highlight>
            </a:endParaRPr>
          </a:p>
          <a:p>
            <a:pPr lvl="0" algn="just"/>
            <a:endParaRPr lang="pt-BR" sz="1500" dirty="0" smtClean="0">
              <a:solidFill>
                <a:schemeClr val="tx1"/>
              </a:solidFill>
              <a:highlight>
                <a:srgbClr val="C0C0C0"/>
              </a:highlight>
            </a:endParaRPr>
          </a:p>
          <a:p>
            <a:pPr lvl="0" algn="just"/>
            <a:endParaRPr lang="pt-BR" sz="1500" dirty="0">
              <a:solidFill>
                <a:schemeClr val="tx1"/>
              </a:solidFill>
              <a:highlight>
                <a:srgbClr val="C0C0C0"/>
              </a:highlight>
            </a:endParaRPr>
          </a:p>
          <a:p>
            <a:pPr lvl="0" algn="just"/>
            <a:r>
              <a:rPr lang="pt-BR" sz="1200" b="1" dirty="0"/>
              <a:t>Fontes:</a:t>
            </a:r>
            <a:r>
              <a:rPr lang="pt-BR" sz="1200" dirty="0"/>
              <a:t> </a:t>
            </a:r>
          </a:p>
          <a:p>
            <a:pPr lvl="0" algn="just"/>
            <a:r>
              <a:rPr lang="pt-BR" sz="1200" dirty="0"/>
              <a:t>Lei Federal nº 4.320/1964 (Art. 96);</a:t>
            </a:r>
          </a:p>
          <a:p>
            <a:pPr lvl="0" algn="just"/>
            <a:endParaRPr lang="pt-BR" sz="2200" dirty="0"/>
          </a:p>
        </p:txBody>
      </p:sp>
      <p:sp>
        <p:nvSpPr>
          <p:cNvPr id="2" name="Google Shape;56;p13">
            <a:extLst>
              <a:ext uri="{FF2B5EF4-FFF2-40B4-BE49-F238E27FC236}">
                <a16:creationId xmlns="" xmlns:a16="http://schemas.microsoft.com/office/drawing/2014/main" id="{7BC09A17-88A0-BABE-F854-70E64D9ED89D}"/>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1782294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793A961A-AB9E-A720-250E-D81DE4C192DD}"/>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6232A819-D0DC-5BF0-1897-448198A8D7E2}"/>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E11AD214-7AF8-F626-9E15-79BB6E9B2CD3}"/>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3. Processo de Cadastramento de Bens Móveis e Imóveis</a:t>
            </a:r>
            <a:endParaRPr lang="pt-BR" sz="2200" dirty="0">
              <a:highlight>
                <a:srgbClr val="C0C0C0"/>
              </a:highlight>
            </a:endParaRPr>
          </a:p>
          <a:p>
            <a:pPr algn="just"/>
            <a:endParaRPr lang="pt-BR" sz="2200" dirty="0" smtClean="0"/>
          </a:p>
          <a:p>
            <a:pPr algn="just"/>
            <a:r>
              <a:rPr lang="pt-BR" sz="1800" dirty="0" smtClean="0"/>
              <a:t>Consiste </a:t>
            </a:r>
            <a:r>
              <a:rPr lang="pt-BR" sz="1800" dirty="0"/>
              <a:t>no </a:t>
            </a:r>
            <a:r>
              <a:rPr lang="pt-BR" sz="1800" dirty="0">
                <a:highlight>
                  <a:srgbClr val="FFFF00"/>
                </a:highlight>
              </a:rPr>
              <a:t>registro analítico, individualizado e detalhado de todo o acervo patrimonial do </a:t>
            </a:r>
            <a:r>
              <a:rPr lang="pt-BR" sz="1800" dirty="0">
                <a:solidFill>
                  <a:schemeClr val="accent2"/>
                </a:solidFill>
                <a:highlight>
                  <a:srgbClr val="FFFF00"/>
                </a:highlight>
              </a:rPr>
              <a:t>ente </a:t>
            </a:r>
            <a:r>
              <a:rPr lang="pt-BR" sz="1800" dirty="0">
                <a:highlight>
                  <a:srgbClr val="FFFF00"/>
                </a:highlight>
              </a:rPr>
              <a:t>público</a:t>
            </a:r>
            <a:r>
              <a:rPr lang="pt-BR" sz="1800" dirty="0"/>
              <a:t>, abrangendo tanto os ativos tangíveis transportáveis (bens móveis) quanto as estruturas físicas fixas e terrenos (bens imóveis). </a:t>
            </a:r>
            <a:endParaRPr lang="pt-BR" sz="1800" dirty="0" smtClean="0"/>
          </a:p>
          <a:p>
            <a:pPr algn="just"/>
            <a:endParaRPr lang="pt-BR" sz="1800" dirty="0"/>
          </a:p>
          <a:p>
            <a:pPr algn="just"/>
            <a:r>
              <a:rPr lang="pt-BR" sz="1800" dirty="0"/>
              <a:t>É um trâmite administrativo que identifica a titularidade, especificações técnicas, valor inicial, localização e estado de conservação do bem, garantindo a regularidade jurídica, a proteção do acervo e a fidedignidade dos registros contábeis. </a:t>
            </a:r>
          </a:p>
        </p:txBody>
      </p:sp>
      <p:sp>
        <p:nvSpPr>
          <p:cNvPr id="2" name="Google Shape;56;p13">
            <a:extLst>
              <a:ext uri="{FF2B5EF4-FFF2-40B4-BE49-F238E27FC236}">
                <a16:creationId xmlns="" xmlns:a16="http://schemas.microsoft.com/office/drawing/2014/main" id="{1204345E-7E6B-FB01-BFE0-BC090CE2C2A3}"/>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27743763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FE6262C3-3B46-1012-10BC-86B08E3815A6}"/>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8C001F5E-59A7-D2A9-4238-31A17092757D}"/>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BF9E0FEF-ADF8-81D6-D440-99ECC1ECCCFF}"/>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3.1 </a:t>
            </a:r>
            <a:r>
              <a:rPr lang="pt-BR" sz="2200" b="1" dirty="0">
                <a:highlight>
                  <a:srgbClr val="C0C0C0"/>
                </a:highlight>
              </a:rPr>
              <a:t>Processo de Cadastramento de Bens Móveis e </a:t>
            </a:r>
            <a:r>
              <a:rPr lang="pt-BR" sz="2200" b="1" dirty="0" smtClean="0">
                <a:highlight>
                  <a:srgbClr val="C0C0C0"/>
                </a:highlight>
              </a:rPr>
              <a:t>Imóveis</a:t>
            </a:r>
          </a:p>
          <a:p>
            <a:endParaRPr lang="pt-BR" sz="900" b="1" dirty="0" smtClean="0"/>
          </a:p>
          <a:p>
            <a:r>
              <a:rPr lang="pt-BR" sz="2000" b="1" dirty="0" smtClean="0"/>
              <a:t>Descrição </a:t>
            </a:r>
            <a:r>
              <a:rPr lang="pt-BR" sz="2000" b="1" dirty="0"/>
              <a:t>detalhada e estado de conservação (Bens Móveis</a:t>
            </a:r>
            <a:r>
              <a:rPr lang="pt-BR" sz="2000" b="1" dirty="0" smtClean="0"/>
              <a:t>)</a:t>
            </a:r>
          </a:p>
          <a:p>
            <a:endParaRPr lang="pt-BR" sz="900" dirty="0"/>
          </a:p>
          <a:p>
            <a:r>
              <a:rPr lang="pt-BR" dirty="0"/>
              <a:t>Registrar não apenas o nome do objeto (</a:t>
            </a:r>
            <a:r>
              <a:rPr lang="pt-BR" dirty="0" err="1"/>
              <a:t>ex</a:t>
            </a:r>
            <a:r>
              <a:rPr lang="pt-BR" dirty="0"/>
              <a:t>: "Cadeira"), mas suas especificações técnicas, número de série, marca e o estado real de conservação (bom, ocioso, recuperável, antieconômico ou inservível).</a:t>
            </a:r>
          </a:p>
          <a:p>
            <a:endParaRPr lang="pt-BR" b="1" dirty="0" smtClean="0"/>
          </a:p>
          <a:p>
            <a:r>
              <a:rPr lang="pt-BR" b="1" dirty="0" smtClean="0"/>
              <a:t>Por que isso importa? </a:t>
            </a:r>
            <a:r>
              <a:rPr lang="pt-BR" dirty="0" smtClean="0"/>
              <a:t> </a:t>
            </a:r>
            <a:r>
              <a:rPr lang="pt-BR" i="1" dirty="0"/>
              <a:t>A falta de detalhamento impede a identificação correta do bem, o que facilita </a:t>
            </a:r>
            <a:r>
              <a:rPr lang="pt-BR" b="1" i="1" dirty="0"/>
              <a:t>furtos, desvios ou trocas</a:t>
            </a:r>
            <a:r>
              <a:rPr lang="pt-BR" i="1" dirty="0"/>
              <a:t> de equipamentos novos por velhos sem que a administração perceba. Além disso, classificar incorretamente o estado do bem pode fazer com que a administração gaste dinheiro mantendo ou consertando algo que já deveria ter sido descartado ou leiloado (bem antieconômico</a:t>
            </a:r>
            <a:r>
              <a:rPr lang="pt-BR" dirty="0"/>
              <a:t>).</a:t>
            </a:r>
          </a:p>
          <a:p>
            <a:pPr lvl="0" algn="just"/>
            <a:endParaRPr lang="pt-BR" sz="900" b="1" dirty="0"/>
          </a:p>
          <a:p>
            <a:pPr lvl="0" algn="just"/>
            <a:r>
              <a:rPr lang="pt-BR" sz="900" b="1" dirty="0"/>
              <a:t>Fontes:</a:t>
            </a:r>
          </a:p>
          <a:p>
            <a:pPr lvl="0" algn="just"/>
            <a:r>
              <a:rPr lang="pt-BR" sz="900" dirty="0"/>
              <a:t>Sistema de Informações Municipais (SIM-AM/TCE-PR); </a:t>
            </a:r>
          </a:p>
          <a:p>
            <a:pPr lvl="0" algn="just"/>
            <a:r>
              <a:rPr lang="pt-BR" sz="900" dirty="0"/>
              <a:t>Lei Federal nº 4.320/1964; </a:t>
            </a:r>
          </a:p>
          <a:p>
            <a:pPr lvl="0" algn="just"/>
            <a:r>
              <a:rPr lang="pt-BR" sz="900" dirty="0"/>
              <a:t>Manual de Contabilidade Aplicada ao Setor Público (MCASP).</a:t>
            </a:r>
          </a:p>
          <a:p>
            <a:pPr algn="just"/>
            <a:endParaRPr lang="pt-BR" sz="2200" dirty="0">
              <a:solidFill>
                <a:schemeClr val="tx1"/>
              </a:solidFill>
            </a:endParaRPr>
          </a:p>
        </p:txBody>
      </p:sp>
      <p:sp>
        <p:nvSpPr>
          <p:cNvPr id="2" name="Google Shape;56;p13">
            <a:extLst>
              <a:ext uri="{FF2B5EF4-FFF2-40B4-BE49-F238E27FC236}">
                <a16:creationId xmlns="" xmlns:a16="http://schemas.microsoft.com/office/drawing/2014/main" id="{71D3E3D7-64B4-A4B0-C4DD-37C7E7A4309A}"/>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16562455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FE6262C3-3B46-1012-10BC-86B08E3815A6}"/>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8C001F5E-59A7-D2A9-4238-31A17092757D}"/>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BF9E0FEF-ADF8-81D6-D440-99ECC1ECCCFF}"/>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3.2 </a:t>
            </a:r>
            <a:r>
              <a:rPr lang="pt-BR" sz="2200" b="1" dirty="0">
                <a:highlight>
                  <a:srgbClr val="C0C0C0"/>
                </a:highlight>
              </a:rPr>
              <a:t>Processo de Cadastramento de Bens Móveis e </a:t>
            </a:r>
            <a:r>
              <a:rPr lang="pt-BR" sz="2200" b="1" dirty="0" smtClean="0">
                <a:highlight>
                  <a:srgbClr val="C0C0C0"/>
                </a:highlight>
              </a:rPr>
              <a:t>Imóveis</a:t>
            </a:r>
          </a:p>
          <a:p>
            <a:endParaRPr lang="pt-BR" sz="900" b="1" dirty="0" smtClean="0"/>
          </a:p>
          <a:p>
            <a:r>
              <a:rPr lang="pt-BR" sz="2000" b="1" dirty="0"/>
              <a:t>Regularização e conciliação cartorária (Bens Imóveis)</a:t>
            </a:r>
          </a:p>
          <a:p>
            <a:endParaRPr lang="pt-BR" sz="900" b="1" dirty="0" smtClean="0"/>
          </a:p>
          <a:p>
            <a:r>
              <a:rPr lang="pt-BR" dirty="0" smtClean="0"/>
              <a:t>Verificar </a:t>
            </a:r>
            <a:r>
              <a:rPr lang="pt-BR" dirty="0"/>
              <a:t>se o imóvel possui escritura pública, se está devidamente registrado no </a:t>
            </a:r>
            <a:r>
              <a:rPr lang="pt-BR" b="1" dirty="0"/>
              <a:t>Cartório de Registro de Imóveis (CRI)</a:t>
            </a:r>
            <a:r>
              <a:rPr lang="pt-BR" dirty="0"/>
              <a:t> em nome do ente público e se as dimensões físicas batem com o documento.</a:t>
            </a:r>
          </a:p>
          <a:p>
            <a:endParaRPr lang="pt-BR" b="1" dirty="0" smtClean="0"/>
          </a:p>
          <a:p>
            <a:r>
              <a:rPr lang="pt-BR" b="1" dirty="0" smtClean="0"/>
              <a:t>Por isso que </a:t>
            </a:r>
            <a:r>
              <a:rPr lang="pt-BR" b="1" dirty="0"/>
              <a:t>importa:</a:t>
            </a:r>
            <a:r>
              <a:rPr lang="pt-BR" dirty="0"/>
              <a:t> É muito comum o poder público possuir terrenos, escolas ou hospitais construídos em áreas sem a devida regularização jurídica ou sem averbação de benfeitorias. Se a documentação não estiver regularizada, o município ou estado pode perder o imóvel por </a:t>
            </a:r>
            <a:r>
              <a:rPr lang="pt-BR" b="1" dirty="0"/>
              <a:t>disputas de posse, invasões</a:t>
            </a:r>
            <a:r>
              <a:rPr lang="pt-BR" dirty="0"/>
              <a:t> ou ter dificuldades severas para receber verbas e emendas federais destinadas à reforma daquele local</a:t>
            </a:r>
            <a:r>
              <a:rPr lang="pt-BR" dirty="0" smtClean="0"/>
              <a:t>.</a:t>
            </a:r>
          </a:p>
          <a:p>
            <a:endParaRPr lang="pt-BR" sz="900" dirty="0"/>
          </a:p>
          <a:p>
            <a:pPr lvl="0" algn="just"/>
            <a:r>
              <a:rPr lang="pt-BR" sz="900" b="1" dirty="0"/>
              <a:t>Fontes:</a:t>
            </a:r>
          </a:p>
          <a:p>
            <a:pPr lvl="0" algn="just"/>
            <a:r>
              <a:rPr lang="pt-BR" sz="900" dirty="0"/>
              <a:t>Sistema de Informações Municipais (SIM-AM/TCE-PR); </a:t>
            </a:r>
          </a:p>
          <a:p>
            <a:pPr lvl="0" algn="just"/>
            <a:r>
              <a:rPr lang="pt-BR" sz="900" dirty="0"/>
              <a:t>Lei Federal nº 4.320/1964; </a:t>
            </a:r>
          </a:p>
          <a:p>
            <a:pPr lvl="0" algn="just"/>
            <a:r>
              <a:rPr lang="pt-BR" sz="900" dirty="0"/>
              <a:t>Manual de Contabilidade Aplicada ao Setor Público (MCASP).</a:t>
            </a:r>
          </a:p>
          <a:p>
            <a:pPr algn="just"/>
            <a:endParaRPr lang="pt-BR" sz="2200" dirty="0">
              <a:solidFill>
                <a:schemeClr val="tx1"/>
              </a:solidFill>
            </a:endParaRPr>
          </a:p>
        </p:txBody>
      </p:sp>
      <p:sp>
        <p:nvSpPr>
          <p:cNvPr id="2" name="Google Shape;56;p13">
            <a:extLst>
              <a:ext uri="{FF2B5EF4-FFF2-40B4-BE49-F238E27FC236}">
                <a16:creationId xmlns="" xmlns:a16="http://schemas.microsoft.com/office/drawing/2014/main" id="{71D3E3D7-64B4-A4B0-C4DD-37C7E7A4309A}"/>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3462910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FE6262C3-3B46-1012-10BC-86B08E3815A6}"/>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8C001F5E-59A7-D2A9-4238-31A17092757D}"/>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BF9E0FEF-ADF8-81D6-D440-99ECC1ECCCFF}"/>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3.3 </a:t>
            </a:r>
            <a:r>
              <a:rPr lang="pt-BR" sz="2200" b="1" dirty="0">
                <a:highlight>
                  <a:srgbClr val="C0C0C0"/>
                </a:highlight>
              </a:rPr>
              <a:t>Processo de Cadastramento de Bens Móveis e </a:t>
            </a:r>
            <a:r>
              <a:rPr lang="pt-BR" sz="2200" b="1" dirty="0" smtClean="0">
                <a:highlight>
                  <a:srgbClr val="C0C0C0"/>
                </a:highlight>
              </a:rPr>
              <a:t>Imóveis</a:t>
            </a:r>
          </a:p>
          <a:p>
            <a:endParaRPr lang="pt-BR" sz="2000" b="1" dirty="0" smtClean="0"/>
          </a:p>
          <a:p>
            <a:r>
              <a:rPr lang="pt-BR" sz="2000" b="1" dirty="0"/>
              <a:t>Depreciação e atualização do valor contábil (Ambos</a:t>
            </a:r>
            <a:r>
              <a:rPr lang="pt-BR" sz="2000" b="1" dirty="0" smtClean="0"/>
              <a:t>)</a:t>
            </a:r>
          </a:p>
          <a:p>
            <a:endParaRPr lang="pt-BR" sz="2000" b="1" dirty="0"/>
          </a:p>
          <a:p>
            <a:r>
              <a:rPr lang="pt-BR" dirty="0" smtClean="0"/>
              <a:t>Aplicar </a:t>
            </a:r>
            <a:r>
              <a:rPr lang="pt-BR" dirty="0"/>
              <a:t>as regras de depreciação mensal (conforme as normas de contabilidade pública, como a NBC TSP) para bens móveis e realizar a reavaliação periódica do valor de mercado para bens imóveis</a:t>
            </a:r>
            <a:r>
              <a:rPr lang="pt-BR" dirty="0" smtClean="0"/>
              <a:t>.</a:t>
            </a:r>
          </a:p>
          <a:p>
            <a:endParaRPr lang="pt-BR" dirty="0"/>
          </a:p>
          <a:p>
            <a:r>
              <a:rPr lang="pt-BR" b="1" dirty="0"/>
              <a:t>Por que importa:</a:t>
            </a:r>
            <a:r>
              <a:rPr lang="pt-BR" dirty="0"/>
              <a:t> Se o inventário mantiver o valor de compra original de um veículo ou computador por anos, o </a:t>
            </a:r>
            <a:r>
              <a:rPr lang="pt-BR" b="1" dirty="0"/>
              <a:t>balanço patrimonial do ente público estará mascarado e irreal</a:t>
            </a:r>
            <a:r>
              <a:rPr lang="pt-BR" dirty="0"/>
              <a:t>, mostrando um patrimônio muito maior do que ele realmente vale. No caso dos imóveis, a falta de reavaliação faz com que o patrimônio público pareça subavaliado, distorcendo os relatórios financeiros oficiais que são auditados pelos órgãos de fiscalização.</a:t>
            </a:r>
          </a:p>
          <a:p>
            <a:endParaRPr lang="pt-BR" sz="900" dirty="0"/>
          </a:p>
          <a:p>
            <a:pPr lvl="0" algn="just"/>
            <a:r>
              <a:rPr lang="pt-BR" sz="900" b="1" dirty="0"/>
              <a:t>Fontes:</a:t>
            </a:r>
          </a:p>
          <a:p>
            <a:pPr lvl="0" algn="just"/>
            <a:r>
              <a:rPr lang="pt-BR" sz="900" dirty="0"/>
              <a:t>Sistema de Informações Municipais (SIM-AM/TCE-PR); </a:t>
            </a:r>
          </a:p>
          <a:p>
            <a:pPr lvl="0" algn="just"/>
            <a:r>
              <a:rPr lang="pt-BR" sz="900" dirty="0"/>
              <a:t>Lei Federal nº 4.320/1964; </a:t>
            </a:r>
          </a:p>
          <a:p>
            <a:pPr lvl="0" algn="just"/>
            <a:r>
              <a:rPr lang="pt-BR" sz="900" dirty="0"/>
              <a:t>Manual de Contabilidade Aplicada ao Setor Público (MCASP).</a:t>
            </a:r>
          </a:p>
          <a:p>
            <a:pPr algn="just"/>
            <a:endParaRPr lang="pt-BR" sz="2200" dirty="0">
              <a:solidFill>
                <a:schemeClr val="tx1"/>
              </a:solidFill>
            </a:endParaRPr>
          </a:p>
        </p:txBody>
      </p:sp>
      <p:sp>
        <p:nvSpPr>
          <p:cNvPr id="2" name="Google Shape;56;p13">
            <a:extLst>
              <a:ext uri="{FF2B5EF4-FFF2-40B4-BE49-F238E27FC236}">
                <a16:creationId xmlns="" xmlns:a16="http://schemas.microsoft.com/office/drawing/2014/main" id="{71D3E3D7-64B4-A4B0-C4DD-37C7E7A4309A}"/>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16979218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FE6262C3-3B46-1012-10BC-86B08E3815A6}"/>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8C001F5E-59A7-D2A9-4238-31A17092757D}"/>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BF9E0FEF-ADF8-81D6-D440-99ECC1ECCCFF}"/>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3.4 </a:t>
            </a:r>
            <a:r>
              <a:rPr lang="pt-BR" sz="2200" b="1" dirty="0">
                <a:highlight>
                  <a:srgbClr val="C0C0C0"/>
                </a:highlight>
              </a:rPr>
              <a:t>Processo de Cadastramento de Bens Móveis e </a:t>
            </a:r>
            <a:r>
              <a:rPr lang="pt-BR" sz="2200" b="1" dirty="0" smtClean="0">
                <a:highlight>
                  <a:srgbClr val="C0C0C0"/>
                </a:highlight>
              </a:rPr>
              <a:t>Imóveis</a:t>
            </a:r>
          </a:p>
          <a:p>
            <a:pPr algn="just"/>
            <a:endParaRPr lang="pt-BR" sz="2200" dirty="0">
              <a:highlight>
                <a:srgbClr val="C0C0C0"/>
              </a:highlight>
            </a:endParaRPr>
          </a:p>
          <a:p>
            <a:pPr lvl="0" algn="just"/>
            <a:r>
              <a:rPr lang="pt-BR" sz="2200" b="1" dirty="0"/>
              <a:t>Ex:</a:t>
            </a:r>
            <a:r>
              <a:rPr lang="pt-BR" sz="2200" dirty="0"/>
              <a:t> O cadastramento e tombamento de um lote de novos computadores para as secretarias (bens móveis) juntamente com o registro imobiliário de uma nova creche municipal (bens imóveis</a:t>
            </a:r>
            <a:r>
              <a:rPr lang="pt-BR" sz="2200" dirty="0" smtClean="0"/>
              <a:t>), evidencia a necessidade de gestão que cruze as informações de patrimônios distintos, mas utilizados no mesmo objetivo administrativo.</a:t>
            </a:r>
            <a:endParaRPr lang="pt-BR" sz="2200" dirty="0"/>
          </a:p>
          <a:p>
            <a:pPr lvl="0" algn="just"/>
            <a:endParaRPr lang="pt-BR" sz="2200" b="1" dirty="0" smtClean="0"/>
          </a:p>
          <a:p>
            <a:pPr lvl="0" algn="just"/>
            <a:endParaRPr lang="pt-BR" sz="2200" b="1" dirty="0"/>
          </a:p>
          <a:p>
            <a:pPr lvl="0" algn="just"/>
            <a:endParaRPr lang="pt-BR" sz="2200" b="1" dirty="0" smtClean="0"/>
          </a:p>
          <a:p>
            <a:pPr lvl="0" algn="just"/>
            <a:endParaRPr lang="pt-BR" sz="2200" b="1" dirty="0"/>
          </a:p>
          <a:p>
            <a:pPr lvl="0" algn="just"/>
            <a:r>
              <a:rPr lang="pt-BR" sz="900" b="1" dirty="0"/>
              <a:t>Fontes:</a:t>
            </a:r>
          </a:p>
          <a:p>
            <a:pPr lvl="0" algn="just"/>
            <a:r>
              <a:rPr lang="pt-BR" sz="900" dirty="0"/>
              <a:t>Sistema de Informações Municipais (SIM-AM/TCE-PR); </a:t>
            </a:r>
          </a:p>
          <a:p>
            <a:pPr lvl="0" algn="just"/>
            <a:r>
              <a:rPr lang="pt-BR" sz="900" dirty="0"/>
              <a:t>Lei Federal nº 4.320/1964; </a:t>
            </a:r>
          </a:p>
          <a:p>
            <a:pPr lvl="0" algn="just"/>
            <a:r>
              <a:rPr lang="pt-BR" sz="900" dirty="0"/>
              <a:t>Manual de Contabilidade Aplicada ao Setor Público (MCASP).</a:t>
            </a:r>
          </a:p>
          <a:p>
            <a:pPr algn="just"/>
            <a:endParaRPr lang="pt-BR" sz="2200" dirty="0">
              <a:solidFill>
                <a:schemeClr val="tx1"/>
              </a:solidFill>
            </a:endParaRPr>
          </a:p>
        </p:txBody>
      </p:sp>
      <p:sp>
        <p:nvSpPr>
          <p:cNvPr id="2" name="Google Shape;56;p13">
            <a:extLst>
              <a:ext uri="{FF2B5EF4-FFF2-40B4-BE49-F238E27FC236}">
                <a16:creationId xmlns="" xmlns:a16="http://schemas.microsoft.com/office/drawing/2014/main" id="{71D3E3D7-64B4-A4B0-C4DD-37C7E7A4309A}"/>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247977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C28DA0EE-A7AA-BD27-0809-78128EBF5137}"/>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49A97C0-F814-EBED-530F-793D82E64862}"/>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33458F9E-BABE-FD54-3F0A-2ED7F3C08E81}"/>
              </a:ext>
            </a:extLst>
          </p:cNvPr>
          <p:cNvSpPr txBox="1"/>
          <p:nvPr/>
        </p:nvSpPr>
        <p:spPr>
          <a:xfrm>
            <a:off x="162043" y="206041"/>
            <a:ext cx="8712450" cy="3857700"/>
          </a:xfrm>
          <a:prstGeom prst="rect">
            <a:avLst/>
          </a:prstGeom>
          <a:noFill/>
          <a:ln>
            <a:solidFill>
              <a:schemeClr val="accent1"/>
            </a:solidFill>
          </a:ln>
        </p:spPr>
        <p:txBody>
          <a:bodyPr spcFirstLastPara="1" wrap="square" lIns="91425" tIns="91425" rIns="91425" bIns="91425" anchor="t" anchorCtr="0">
            <a:noAutofit/>
          </a:bodyPr>
          <a:lstStyle/>
          <a:p>
            <a:pPr algn="just"/>
            <a:r>
              <a:rPr lang="pt-BR" sz="2200" b="1" dirty="0">
                <a:highlight>
                  <a:srgbClr val="C0C0C0"/>
                </a:highlight>
              </a:rPr>
              <a:t>4. Classificação dos Bens de Acordo com sua Especificação</a:t>
            </a:r>
            <a:endParaRPr lang="pt-BR" sz="2200" dirty="0">
              <a:highlight>
                <a:srgbClr val="C0C0C0"/>
              </a:highlight>
            </a:endParaRPr>
          </a:p>
          <a:p>
            <a:pPr algn="just"/>
            <a:endParaRPr lang="pt-BR" sz="2200" dirty="0" smtClean="0"/>
          </a:p>
          <a:p>
            <a:pPr algn="just"/>
            <a:r>
              <a:rPr lang="pt-BR" sz="2200" dirty="0" smtClean="0"/>
              <a:t>Os </a:t>
            </a:r>
            <a:r>
              <a:rPr lang="pt-BR" sz="2200" dirty="0"/>
              <a:t>bens públicos dividem-se legalmente quanto à natureza (</a:t>
            </a:r>
            <a:r>
              <a:rPr lang="pt-BR" sz="2200" dirty="0"/>
              <a:t>móveis, </a:t>
            </a:r>
            <a:r>
              <a:rPr lang="pt-BR" sz="2200" dirty="0"/>
              <a:t>imóveis ou intangíveis), quanto à propriedade (próprio ou terceiro) e quanto à destinação em três categorias de utilização: bens dominicais, bens de uso comum do povo e bens de uso especial. </a:t>
            </a:r>
          </a:p>
        </p:txBody>
      </p:sp>
      <p:sp>
        <p:nvSpPr>
          <p:cNvPr id="2" name="Google Shape;56;p13">
            <a:extLst>
              <a:ext uri="{FF2B5EF4-FFF2-40B4-BE49-F238E27FC236}">
                <a16:creationId xmlns="" xmlns:a16="http://schemas.microsoft.com/office/drawing/2014/main" id="{9407731B-AF8D-644E-B04F-43DAF483FF72}"/>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576475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333FBFE1-546B-7662-E8EB-17EA52FCD99E}"/>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797E31A-46A9-F42C-CD0E-D3601FA78ACC}"/>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0F1C3D6-E760-7745-0DDF-C467F90EE0A4}"/>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4.1 </a:t>
            </a:r>
            <a:r>
              <a:rPr lang="pt-BR" sz="2200" b="1" dirty="0">
                <a:highlight>
                  <a:srgbClr val="C0C0C0"/>
                </a:highlight>
              </a:rPr>
              <a:t>Classificação dos Bens de Acordo com sua Especificação</a:t>
            </a:r>
            <a:endParaRPr lang="pt-BR" sz="2200" dirty="0">
              <a:highlight>
                <a:srgbClr val="C0C0C0"/>
              </a:highlight>
            </a:endParaRPr>
          </a:p>
          <a:p>
            <a:pPr lvl="0" algn="just"/>
            <a:r>
              <a:rPr lang="pt-BR" sz="2200" b="1" dirty="0" smtClean="0"/>
              <a:t>Ex</a:t>
            </a:r>
            <a:r>
              <a:rPr lang="pt-BR" sz="2200" b="1" dirty="0"/>
              <a:t>.:</a:t>
            </a:r>
            <a:r>
              <a:rPr lang="pt-BR" sz="2200" dirty="0"/>
              <a:t> Ruas e estradas (uso comum); hospitais e escolas (uso especial); terrenos e lotes industriais (dominicais). </a:t>
            </a:r>
          </a:p>
          <a:p>
            <a:pPr algn="just"/>
            <a:r>
              <a:rPr lang="pt-BR" sz="900" dirty="0" smtClean="0">
                <a:highlight>
                  <a:srgbClr val="FFFF00"/>
                </a:highlight>
              </a:rPr>
              <a:t>CCB </a:t>
            </a:r>
            <a:r>
              <a:rPr lang="pt-BR" sz="900" dirty="0">
                <a:highlight>
                  <a:srgbClr val="FFFF00"/>
                </a:highlight>
              </a:rPr>
              <a:t>- CAPÍTULO III</a:t>
            </a:r>
          </a:p>
          <a:p>
            <a:pPr algn="just"/>
            <a:r>
              <a:rPr lang="pt-BR" sz="900" cap="all" dirty="0"/>
              <a:t>Dos Bens Públicos</a:t>
            </a:r>
            <a:endParaRPr lang="pt-BR" sz="900" dirty="0"/>
          </a:p>
          <a:p>
            <a:pPr algn="just"/>
            <a:r>
              <a:rPr lang="pt-BR" sz="900" dirty="0"/>
              <a:t>Art. 98. São públicos os bens do domínio nacional pertencentes às pessoas jurídicas de direito público interno; todos os outros são particulares, seja qual for a pessoa a que pertencerem.</a:t>
            </a:r>
          </a:p>
          <a:p>
            <a:pPr algn="just"/>
            <a:r>
              <a:rPr lang="pt-BR" sz="900" dirty="0"/>
              <a:t>Art. 99. São bens públicos:</a:t>
            </a:r>
          </a:p>
          <a:p>
            <a:pPr algn="just"/>
            <a:r>
              <a:rPr lang="pt-BR" sz="900" dirty="0">
                <a:highlight>
                  <a:srgbClr val="FFFF00"/>
                </a:highlight>
              </a:rPr>
              <a:t>I - os de uso comum do povo</a:t>
            </a:r>
            <a:r>
              <a:rPr lang="pt-BR" sz="900" dirty="0"/>
              <a:t>, tais como rios, mares, estradas, ruas e praças;</a:t>
            </a:r>
          </a:p>
          <a:p>
            <a:pPr algn="just"/>
            <a:r>
              <a:rPr lang="pt-BR" sz="900" dirty="0">
                <a:highlight>
                  <a:srgbClr val="FFFF00"/>
                </a:highlight>
              </a:rPr>
              <a:t>II - os de uso especial,</a:t>
            </a:r>
            <a:r>
              <a:rPr lang="pt-BR" sz="900" dirty="0"/>
              <a:t> tais como edifícios ou terrenos destinados a serviço ou estabelecimento da administração federal, estadual, territorial ou municipal, inclusive os de suas autarquias;</a:t>
            </a:r>
          </a:p>
          <a:p>
            <a:pPr algn="just"/>
            <a:r>
              <a:rPr lang="pt-BR" sz="900" dirty="0">
                <a:highlight>
                  <a:srgbClr val="FFFF00"/>
                </a:highlight>
              </a:rPr>
              <a:t>III - os dominicais</a:t>
            </a:r>
            <a:r>
              <a:rPr lang="pt-BR" sz="900" dirty="0"/>
              <a:t>, que constituem o patrimônio das pessoas jurídicas de direito público, como objeto de direito pessoal, ou real, de cada uma dessas entidades.</a:t>
            </a:r>
          </a:p>
          <a:p>
            <a:pPr algn="just"/>
            <a:r>
              <a:rPr lang="pt-BR" sz="900" dirty="0"/>
              <a:t>Parágrafo único. Não dispondo a lei em contrário, consideram-se dominicais os bens pertencentes às pessoas jurídicas de direito público a que se tenha dado estrutura de direito privado.</a:t>
            </a:r>
          </a:p>
          <a:p>
            <a:pPr algn="just"/>
            <a:r>
              <a:rPr lang="pt-BR" sz="900" dirty="0"/>
              <a:t>Art. 100. Os bens públicos de uso comum do povo e os de uso especial são inalienáveis, enquanto conservarem a sua qualificação, na forma que a lei determinar.</a:t>
            </a:r>
          </a:p>
          <a:p>
            <a:pPr algn="just"/>
            <a:r>
              <a:rPr lang="pt-BR" sz="900" dirty="0"/>
              <a:t>Art. 101. Os bens públicos dominicais podem ser alienados, observadas as exigências da lei.</a:t>
            </a:r>
          </a:p>
          <a:p>
            <a:pPr algn="just"/>
            <a:r>
              <a:rPr lang="pt-BR" sz="900" dirty="0"/>
              <a:t>Art. 102. Os bens públicos não estão sujeitos a usucapião.</a:t>
            </a:r>
          </a:p>
          <a:p>
            <a:pPr algn="just"/>
            <a:r>
              <a:rPr lang="pt-BR" sz="900" dirty="0"/>
              <a:t>Art. 103. O uso comum dos bens públicos pode ser gratuito ou retribuído, conforme for estabelecido legalmente pela entidade a cuja administração pertencerem.</a:t>
            </a:r>
          </a:p>
          <a:p>
            <a:pPr lvl="0"/>
            <a:endParaRPr lang="pt-BR" sz="900" b="1" dirty="0" smtClean="0"/>
          </a:p>
          <a:p>
            <a:pPr lvl="0"/>
            <a:r>
              <a:rPr lang="pt-BR" sz="900" b="1" dirty="0" smtClean="0"/>
              <a:t>Fontes</a:t>
            </a:r>
            <a:r>
              <a:rPr lang="pt-BR" sz="900" b="1" dirty="0"/>
              <a:t>:</a:t>
            </a:r>
            <a:r>
              <a:rPr lang="pt-BR" sz="900" dirty="0"/>
              <a:t> </a:t>
            </a:r>
          </a:p>
          <a:p>
            <a:pPr lvl="0"/>
            <a:r>
              <a:rPr lang="pt-BR" sz="900" dirty="0"/>
              <a:t>Código Civil Brasileiro (Art. </a:t>
            </a:r>
            <a:r>
              <a:rPr lang="pt-BR" sz="900" dirty="0" smtClean="0"/>
              <a:t>99);</a:t>
            </a:r>
          </a:p>
          <a:p>
            <a:pPr lvl="0"/>
            <a:r>
              <a:rPr lang="pt-BR" sz="900" dirty="0" smtClean="0"/>
              <a:t>Módulo Patrimônio do SIM-AM/TCE-PR. </a:t>
            </a:r>
            <a:endParaRPr lang="pt-BR" sz="900" dirty="0"/>
          </a:p>
        </p:txBody>
      </p:sp>
      <p:sp>
        <p:nvSpPr>
          <p:cNvPr id="2" name="Google Shape;56;p13">
            <a:extLst>
              <a:ext uri="{FF2B5EF4-FFF2-40B4-BE49-F238E27FC236}">
                <a16:creationId xmlns="" xmlns:a16="http://schemas.microsoft.com/office/drawing/2014/main" id="{EE87D1BA-19FA-D2AC-EBA2-0B271447ABC3}"/>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18688119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333FBFE1-546B-7662-E8EB-17EA52FCD99E}"/>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797E31A-46A9-F42C-CD0E-D3601FA78ACC}"/>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0F1C3D6-E760-7745-0DDF-C467F90EE0A4}"/>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4.2 </a:t>
            </a:r>
            <a:r>
              <a:rPr lang="pt-BR" sz="2200" b="1" dirty="0">
                <a:highlight>
                  <a:srgbClr val="C0C0C0"/>
                </a:highlight>
              </a:rPr>
              <a:t>Classificação dos Bens de Acordo com sua Especificação</a:t>
            </a:r>
            <a:endParaRPr lang="pt-BR" sz="2200" dirty="0">
              <a:highlight>
                <a:srgbClr val="C0C0C0"/>
              </a:highlight>
            </a:endParaRPr>
          </a:p>
          <a:p>
            <a:endParaRPr lang="pt-BR" sz="900" b="1" dirty="0" smtClean="0"/>
          </a:p>
          <a:p>
            <a:r>
              <a:rPr lang="pt-BR" sz="2000" dirty="0"/>
              <a:t>O cadastramento de um bem público na classificação contábil ou patrimonial errada (como registrar um bem imóvel como móvel, confundir material de consumo com permanente, ou errar a classe do ativo) gera graves distorções.</a:t>
            </a:r>
            <a:endParaRPr lang="pt-BR" dirty="0"/>
          </a:p>
          <a:p>
            <a:endParaRPr lang="pt-BR" b="1" dirty="0" smtClean="0"/>
          </a:p>
          <a:p>
            <a:r>
              <a:rPr lang="pt-BR" sz="1200" b="1" dirty="0" smtClean="0"/>
              <a:t>Rejeição </a:t>
            </a:r>
            <a:r>
              <a:rPr lang="pt-BR" sz="1200" b="1" dirty="0"/>
              <a:t>de contas e sanções pelo Tribunal de Contas</a:t>
            </a:r>
          </a:p>
          <a:p>
            <a:r>
              <a:rPr lang="pt-BR" sz="1200" dirty="0" smtClean="0"/>
              <a:t>O </a:t>
            </a:r>
            <a:r>
              <a:rPr lang="pt-BR" sz="1200" dirty="0"/>
              <a:t>erro de classificação distorce o Balanço Patrimonial e as demonstrações contábeis do ente público. </a:t>
            </a:r>
            <a:endParaRPr lang="pt-BR" sz="1200" dirty="0" smtClean="0"/>
          </a:p>
          <a:p>
            <a:r>
              <a:rPr lang="pt-BR" sz="1200" dirty="0" smtClean="0"/>
              <a:t>Órgãos </a:t>
            </a:r>
            <a:r>
              <a:rPr lang="pt-BR" sz="1200" dirty="0"/>
              <a:t>de controle externo, como o </a:t>
            </a:r>
            <a:r>
              <a:rPr lang="pt-BR" sz="1200" b="1" dirty="0"/>
              <a:t>Tribunal de Contas (TCU ou </a:t>
            </a:r>
            <a:r>
              <a:rPr lang="pt-BR" sz="1200" b="1" dirty="0" err="1"/>
              <a:t>TCEs</a:t>
            </a:r>
            <a:r>
              <a:rPr lang="pt-BR" sz="1200" b="1" dirty="0"/>
              <a:t>)</a:t>
            </a:r>
            <a:r>
              <a:rPr lang="pt-BR" sz="1200" dirty="0"/>
              <a:t>, apontam essas inconsistências como falhas graves de controle interno.</a:t>
            </a:r>
          </a:p>
          <a:p>
            <a:pPr lvl="0"/>
            <a:endParaRPr lang="pt-BR" sz="1200" b="1" dirty="0" smtClean="0"/>
          </a:p>
          <a:p>
            <a:pPr lvl="0"/>
            <a:r>
              <a:rPr lang="pt-BR" sz="1200" b="1" i="1" dirty="0" smtClean="0"/>
              <a:t>O </a:t>
            </a:r>
            <a:r>
              <a:rPr lang="pt-BR" sz="1200" b="1" i="1" dirty="0"/>
              <a:t>impacto prático:</a:t>
            </a:r>
            <a:r>
              <a:rPr lang="pt-BR" sz="1200" i="1" dirty="0"/>
              <a:t> Isso pode levar à </a:t>
            </a:r>
            <a:r>
              <a:rPr lang="pt-BR" sz="1200" b="1" i="1" dirty="0"/>
              <a:t>rejeição das contas anuais</a:t>
            </a:r>
            <a:r>
              <a:rPr lang="pt-BR" sz="1200" i="1" dirty="0"/>
              <a:t> do gestor responsável, aplicação de multas severas ao ordenador de despesas e, em casos extremados, abertura de processos por improbidade administrativa devido à falta de fidedignidade dos dados públicos.</a:t>
            </a:r>
            <a:endParaRPr lang="pt-BR" sz="1200" b="1" i="1" dirty="0" smtClean="0"/>
          </a:p>
          <a:p>
            <a:pPr lvl="0"/>
            <a:endParaRPr lang="pt-BR" sz="900" b="1" dirty="0" smtClean="0"/>
          </a:p>
        </p:txBody>
      </p:sp>
      <p:sp>
        <p:nvSpPr>
          <p:cNvPr id="2" name="Google Shape;56;p13">
            <a:extLst>
              <a:ext uri="{FF2B5EF4-FFF2-40B4-BE49-F238E27FC236}">
                <a16:creationId xmlns="" xmlns:a16="http://schemas.microsoft.com/office/drawing/2014/main" id="{EE87D1BA-19FA-D2AC-EBA2-0B271447ABC3}"/>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592701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333FBFE1-546B-7662-E8EB-17EA52FCD99E}"/>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797E31A-46A9-F42C-CD0E-D3601FA78ACC}"/>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0F1C3D6-E760-7745-0DDF-C467F90EE0A4}"/>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4.3 </a:t>
            </a:r>
            <a:r>
              <a:rPr lang="pt-BR" sz="2200" b="1" dirty="0">
                <a:highlight>
                  <a:srgbClr val="C0C0C0"/>
                </a:highlight>
              </a:rPr>
              <a:t>Classificação dos Bens de Acordo com sua Especificação</a:t>
            </a:r>
            <a:endParaRPr lang="pt-BR" sz="2200" dirty="0">
              <a:highlight>
                <a:srgbClr val="C0C0C0"/>
              </a:highlight>
            </a:endParaRPr>
          </a:p>
          <a:p>
            <a:endParaRPr lang="pt-BR" sz="900" b="1" dirty="0" smtClean="0"/>
          </a:p>
          <a:p>
            <a:r>
              <a:rPr lang="pt-BR" b="1" dirty="0"/>
              <a:t>Erro no cálculo da depreciação e </a:t>
            </a:r>
            <a:r>
              <a:rPr lang="pt-BR" b="1" dirty="0" smtClean="0"/>
              <a:t>obsolescência</a:t>
            </a:r>
          </a:p>
          <a:p>
            <a:endParaRPr lang="pt-BR" sz="1200" b="1" dirty="0"/>
          </a:p>
          <a:p>
            <a:r>
              <a:rPr lang="pt-BR" dirty="0" smtClean="0"/>
              <a:t>Cada </a:t>
            </a:r>
            <a:r>
              <a:rPr lang="pt-BR" dirty="0"/>
              <a:t>classe de bem possui uma taxa de depreciação específica baseada na sua vida útil estimada (definida pela Receita Federal e pelas normas da NBC TSP). Se um equipamento de TI (vida útil curta) for classificado na categoria de mobiliário em geral (vida útil longa), o cálculo do desgaste estará errado.</a:t>
            </a:r>
          </a:p>
          <a:p>
            <a:endParaRPr lang="pt-BR" sz="1200" b="1" dirty="0" smtClean="0"/>
          </a:p>
          <a:p>
            <a:r>
              <a:rPr lang="pt-BR" sz="1200" b="1" dirty="0" smtClean="0"/>
              <a:t>O </a:t>
            </a:r>
            <a:r>
              <a:rPr lang="pt-BR" sz="1200" b="1" dirty="0"/>
              <a:t>impacto prático:</a:t>
            </a:r>
            <a:r>
              <a:rPr lang="pt-BR" sz="1200" dirty="0"/>
              <a:t> O valor contábil do patrimônio público ficará </a:t>
            </a:r>
            <a:r>
              <a:rPr lang="pt-BR" sz="1200" b="1" dirty="0"/>
              <a:t>artificialmente inflado ou subavaliado</a:t>
            </a:r>
            <a:r>
              <a:rPr lang="pt-BR" sz="1200" dirty="0"/>
              <a:t> nos relatórios financeiros. Na prática, a administração pode continuar contabilizando um computador antigo como se ele estivesse novo e valioso, mascarando a real necessidade de investimentos e renovação da frota tecnológica.</a:t>
            </a:r>
          </a:p>
          <a:p>
            <a:pPr lvl="0"/>
            <a:endParaRPr lang="pt-BR" sz="900" b="1" dirty="0" smtClean="0"/>
          </a:p>
        </p:txBody>
      </p:sp>
      <p:sp>
        <p:nvSpPr>
          <p:cNvPr id="2" name="Google Shape;56;p13">
            <a:extLst>
              <a:ext uri="{FF2B5EF4-FFF2-40B4-BE49-F238E27FC236}">
                <a16:creationId xmlns="" xmlns:a16="http://schemas.microsoft.com/office/drawing/2014/main" id="{EE87D1BA-19FA-D2AC-EBA2-0B271447ABC3}"/>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657667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333FBFE1-546B-7662-E8EB-17EA52FCD99E}"/>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797E31A-46A9-F42C-CD0E-D3601FA78ACC}"/>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0F1C3D6-E760-7745-0DDF-C467F90EE0A4}"/>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4.4 </a:t>
            </a:r>
            <a:r>
              <a:rPr lang="pt-BR" sz="2200" b="1" dirty="0">
                <a:highlight>
                  <a:srgbClr val="C0C0C0"/>
                </a:highlight>
              </a:rPr>
              <a:t>Classificação dos Bens de Acordo com sua Especificação</a:t>
            </a:r>
            <a:endParaRPr lang="pt-BR" sz="2200" dirty="0">
              <a:highlight>
                <a:srgbClr val="C0C0C0"/>
              </a:highlight>
            </a:endParaRPr>
          </a:p>
          <a:p>
            <a:endParaRPr lang="pt-BR" sz="900" b="1" dirty="0" smtClean="0"/>
          </a:p>
          <a:p>
            <a:r>
              <a:rPr lang="pt-BR" b="1" dirty="0"/>
              <a:t>Falhas na destinação, manutenção e descarte do bem (Inservibilidade)</a:t>
            </a:r>
          </a:p>
          <a:p>
            <a:endParaRPr lang="pt-BR" b="1" dirty="0" smtClean="0"/>
          </a:p>
          <a:p>
            <a:r>
              <a:rPr lang="pt-BR" dirty="0" smtClean="0"/>
              <a:t>Sistemas </a:t>
            </a:r>
            <a:r>
              <a:rPr lang="pt-BR" dirty="0"/>
              <a:t>automatizados de gestão patrimonial utilizam a classificação para disparar rotinas de manutenção preventiva, inventários periódicos e fluxos de desfazimento (leilão, doação ou descarte).</a:t>
            </a:r>
          </a:p>
          <a:p>
            <a:endParaRPr lang="pt-BR" b="1" dirty="0" smtClean="0"/>
          </a:p>
          <a:p>
            <a:r>
              <a:rPr lang="pt-BR" b="1" dirty="0" smtClean="0"/>
              <a:t>O </a:t>
            </a:r>
            <a:r>
              <a:rPr lang="pt-BR" b="1" dirty="0"/>
              <a:t>impacto prático:</a:t>
            </a:r>
            <a:r>
              <a:rPr lang="pt-BR" dirty="0"/>
              <a:t> Um bem classificado incorretamente pode "sumir" dos radares de manutenção, gerando prejuízo por abandono. Além disso, no momento do descarte, se um material permanente foi classificado erroneamente como material de consumo, ele pode ser descartado sem o devido </a:t>
            </a:r>
            <a:r>
              <a:rPr lang="pt-BR" b="1" dirty="0"/>
              <a:t>processo legal de baixa patrimonial e leilão</a:t>
            </a:r>
            <a:r>
              <a:rPr lang="pt-BR" dirty="0"/>
              <a:t>, o que configura grave irregularidade jurídica e dano ao erário.</a:t>
            </a:r>
          </a:p>
          <a:p>
            <a:pPr lvl="0"/>
            <a:endParaRPr lang="pt-BR" sz="900" b="1" dirty="0" smtClean="0"/>
          </a:p>
        </p:txBody>
      </p:sp>
      <p:sp>
        <p:nvSpPr>
          <p:cNvPr id="2" name="Google Shape;56;p13">
            <a:extLst>
              <a:ext uri="{FF2B5EF4-FFF2-40B4-BE49-F238E27FC236}">
                <a16:creationId xmlns="" xmlns:a16="http://schemas.microsoft.com/office/drawing/2014/main" id="{EE87D1BA-19FA-D2AC-EBA2-0B271447ABC3}"/>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2408735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C76A0CC-26AC-FD4E-16A8-46907E4B1F4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C01344B-3ECC-CCC6-D213-191CAB5EF32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93C1BDB-AE25-1E05-FD7D-468D98DD1CCD}"/>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5. Controle dos Bens </a:t>
            </a:r>
            <a:r>
              <a:rPr lang="pt-BR" sz="2200" b="1" dirty="0" smtClean="0">
                <a:highlight>
                  <a:srgbClr val="C0C0C0"/>
                </a:highlight>
              </a:rPr>
              <a:t>Públicos</a:t>
            </a:r>
          </a:p>
          <a:p>
            <a:pPr algn="just"/>
            <a:endParaRPr lang="pt-BR" sz="2200" dirty="0">
              <a:highlight>
                <a:srgbClr val="C0C0C0"/>
              </a:highlight>
            </a:endParaRPr>
          </a:p>
          <a:p>
            <a:pPr algn="just"/>
            <a:r>
              <a:rPr lang="pt-BR" sz="2200" dirty="0"/>
              <a:t>Refere-se ao </a:t>
            </a:r>
            <a:r>
              <a:rPr lang="pt-BR" sz="2200" dirty="0">
                <a:highlight>
                  <a:srgbClr val="FFFF00"/>
                </a:highlight>
              </a:rPr>
              <a:t>acompanhamento rigoroso do ciclo de vida do ativo</a:t>
            </a:r>
            <a:r>
              <a:rPr lang="pt-BR" sz="2200" dirty="0"/>
              <a:t> por meio de tombamentos, chapas de patrimônio (quando exigido) e sistemas de informações mensais de controle interno. </a:t>
            </a:r>
          </a:p>
          <a:p>
            <a:pPr algn="just"/>
            <a:r>
              <a:rPr lang="pt-BR" sz="2200" u="sng" dirty="0"/>
              <a:t>Garante a integridade, o histórico de movimentações e evita o desvio ou perecimento de materiais permanentes.</a:t>
            </a:r>
          </a:p>
        </p:txBody>
      </p:sp>
      <p:sp>
        <p:nvSpPr>
          <p:cNvPr id="2" name="Google Shape;56;p13">
            <a:extLst>
              <a:ext uri="{FF2B5EF4-FFF2-40B4-BE49-F238E27FC236}">
                <a16:creationId xmlns="" xmlns:a16="http://schemas.microsoft.com/office/drawing/2014/main" id="{EA7A8EB0-43B7-9E6F-4ED0-B69ED6BDFCE1}"/>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9488214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C76A0CC-26AC-FD4E-16A8-46907E4B1F4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C01344B-3ECC-CCC6-D213-191CAB5EF32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93C1BDB-AE25-1E05-FD7D-468D98DD1CCD}"/>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5.1 </a:t>
            </a:r>
            <a:r>
              <a:rPr lang="pt-BR" sz="2200" b="1" dirty="0">
                <a:highlight>
                  <a:srgbClr val="C0C0C0"/>
                </a:highlight>
              </a:rPr>
              <a:t>Controle dos Bens </a:t>
            </a:r>
            <a:r>
              <a:rPr lang="pt-BR" sz="2200" b="1" dirty="0" smtClean="0">
                <a:highlight>
                  <a:srgbClr val="C0C0C0"/>
                </a:highlight>
              </a:rPr>
              <a:t>Públicos</a:t>
            </a:r>
          </a:p>
          <a:p>
            <a:endParaRPr lang="pt-BR" sz="2200" dirty="0">
              <a:highlight>
                <a:srgbClr val="C0C0C0"/>
              </a:highlight>
            </a:endParaRPr>
          </a:p>
          <a:p>
            <a:r>
              <a:rPr lang="pt-BR" sz="2000" b="1" dirty="0" smtClean="0"/>
              <a:t>Formas de controle</a:t>
            </a:r>
            <a:r>
              <a:rPr lang="pt-BR" sz="2000" dirty="0" smtClean="0"/>
              <a:t>: O </a:t>
            </a:r>
            <a:r>
              <a:rPr lang="pt-BR" sz="2000" dirty="0"/>
              <a:t>controle pós-inventário deve ser feito por meio da centralização de dados, normatização interna e auditorias periódicas.</a:t>
            </a:r>
          </a:p>
          <a:p>
            <a:endParaRPr lang="pt-BR" b="1" dirty="0" smtClean="0"/>
          </a:p>
          <a:p>
            <a:r>
              <a:rPr lang="pt-BR" b="1" dirty="0" smtClean="0"/>
              <a:t>Controle </a:t>
            </a:r>
            <a:r>
              <a:rPr lang="pt-BR" b="1" dirty="0"/>
              <a:t>Sistêmico e Automatizado:</a:t>
            </a:r>
            <a:r>
              <a:rPr lang="pt-BR" dirty="0"/>
              <a:t> Utilização de um software de gestão patrimonial integrado ao sistema contábil da prefeitura</a:t>
            </a:r>
            <a:r>
              <a:rPr lang="pt-BR" dirty="0" smtClean="0"/>
              <a:t>.</a:t>
            </a:r>
          </a:p>
          <a:p>
            <a:endParaRPr lang="pt-BR" dirty="0"/>
          </a:p>
          <a:p>
            <a:pPr marL="172800" lvl="1" indent="-172800">
              <a:buFont typeface="Arial" panose="020B0604020202020204" pitchFamily="34" charset="0"/>
              <a:buChar char="•"/>
            </a:pPr>
            <a:r>
              <a:rPr lang="pt-BR" sz="1200" dirty="0" smtClean="0"/>
              <a:t>Registro </a:t>
            </a:r>
            <a:r>
              <a:rPr lang="pt-BR" sz="1200" dirty="0"/>
              <a:t>de depreciação mensal automática de veículos da saúde.</a:t>
            </a:r>
          </a:p>
          <a:p>
            <a:pPr marL="172800" lvl="1" indent="-172800">
              <a:buFont typeface="Arial" panose="020B0604020202020204" pitchFamily="34" charset="0"/>
              <a:buChar char="•"/>
            </a:pPr>
            <a:r>
              <a:rPr lang="pt-BR" sz="1200" dirty="0" smtClean="0"/>
              <a:t>Uso </a:t>
            </a:r>
            <a:r>
              <a:rPr lang="pt-BR" sz="1200" dirty="0"/>
              <a:t>de código de barras ou etiquetas de RFID para leitura rápida dos bens.</a:t>
            </a:r>
          </a:p>
          <a:p>
            <a:pPr marL="172800" lvl="1" indent="-172800">
              <a:buFont typeface="Arial" panose="020B0604020202020204" pitchFamily="34" charset="0"/>
              <a:buChar char="•"/>
            </a:pPr>
            <a:r>
              <a:rPr lang="pt-BR" sz="1200" dirty="0" smtClean="0"/>
              <a:t>Alertas </a:t>
            </a:r>
            <a:r>
              <a:rPr lang="pt-BR" sz="1200" dirty="0"/>
              <a:t>automáticos do sistema para bens que atingiram o valor residual.</a:t>
            </a:r>
          </a:p>
          <a:p>
            <a:pPr algn="just"/>
            <a:endParaRPr lang="pt-BR" sz="2200" u="sng" dirty="0"/>
          </a:p>
        </p:txBody>
      </p:sp>
      <p:sp>
        <p:nvSpPr>
          <p:cNvPr id="2" name="Google Shape;56;p13">
            <a:extLst>
              <a:ext uri="{FF2B5EF4-FFF2-40B4-BE49-F238E27FC236}">
                <a16:creationId xmlns="" xmlns:a16="http://schemas.microsoft.com/office/drawing/2014/main" id="{EA7A8EB0-43B7-9E6F-4ED0-B69ED6BDFCE1}"/>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7042200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C76A0CC-26AC-FD4E-16A8-46907E4B1F4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C01344B-3ECC-CCC6-D213-191CAB5EF32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93C1BDB-AE25-1E05-FD7D-468D98DD1CCD}"/>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5.2 </a:t>
            </a:r>
            <a:r>
              <a:rPr lang="pt-BR" sz="2200" b="1" dirty="0">
                <a:highlight>
                  <a:srgbClr val="C0C0C0"/>
                </a:highlight>
              </a:rPr>
              <a:t>Controle dos Bens </a:t>
            </a:r>
            <a:r>
              <a:rPr lang="pt-BR" sz="2200" b="1" dirty="0" smtClean="0">
                <a:highlight>
                  <a:srgbClr val="C0C0C0"/>
                </a:highlight>
              </a:rPr>
              <a:t>Públicos</a:t>
            </a:r>
          </a:p>
          <a:p>
            <a:endParaRPr lang="pt-BR" sz="2200" dirty="0">
              <a:highlight>
                <a:srgbClr val="C0C0C0"/>
              </a:highlight>
            </a:endParaRPr>
          </a:p>
          <a:p>
            <a:r>
              <a:rPr lang="pt-BR" sz="2000" b="1" dirty="0"/>
              <a:t>Controle Normativo e Procedimental:</a:t>
            </a:r>
            <a:r>
              <a:rPr lang="pt-BR" sz="2000" dirty="0"/>
              <a:t> Criação e aplicação de um Manual de Procedimentos de Patrimônio formalizado por decreto</a:t>
            </a:r>
            <a:r>
              <a:rPr lang="pt-BR" sz="2000" dirty="0" smtClean="0"/>
              <a:t>.</a:t>
            </a:r>
          </a:p>
          <a:p>
            <a:endParaRPr lang="pt-BR" sz="2000" i="1" dirty="0"/>
          </a:p>
          <a:p>
            <a:pPr marL="171450" indent="-171450">
              <a:buFont typeface="Arial" panose="020B0604020202020204" pitchFamily="34" charset="0"/>
              <a:buChar char="•"/>
            </a:pPr>
            <a:r>
              <a:rPr lang="pt-BR" dirty="0" smtClean="0"/>
              <a:t>Regra </a:t>
            </a:r>
            <a:r>
              <a:rPr lang="pt-BR" dirty="0"/>
              <a:t>estrita exigindo a assinatura de um Termo de Guarda e Responsabilidade sempre que um servidor receber um notebook.</a:t>
            </a:r>
          </a:p>
          <a:p>
            <a:pPr marL="171450" indent="-171450">
              <a:buFont typeface="Arial" panose="020B0604020202020204" pitchFamily="34" charset="0"/>
              <a:buChar char="•"/>
            </a:pPr>
            <a:r>
              <a:rPr lang="pt-BR" dirty="0" smtClean="0"/>
              <a:t>Fluxo </a:t>
            </a:r>
            <a:r>
              <a:rPr lang="pt-BR" dirty="0"/>
              <a:t>obrigatório de autorização prévia antes de transferir uma mesa de uma secretaria para outra.</a:t>
            </a:r>
          </a:p>
          <a:p>
            <a:pPr marL="171450" indent="-171450">
              <a:buFont typeface="Arial" panose="020B0604020202020204" pitchFamily="34" charset="0"/>
              <a:buChar char="•"/>
            </a:pPr>
            <a:r>
              <a:rPr lang="pt-BR" dirty="0" smtClean="0"/>
              <a:t>Padronização </a:t>
            </a:r>
            <a:r>
              <a:rPr lang="pt-BR" dirty="0"/>
              <a:t>do processo de recebimento de doações de bens por entes privados.</a:t>
            </a:r>
          </a:p>
          <a:p>
            <a:pPr marL="342900" indent="-342900" algn="just">
              <a:buFont typeface="Arial" panose="020B0604020202020204" pitchFamily="34" charset="0"/>
              <a:buChar char="•"/>
            </a:pPr>
            <a:endParaRPr lang="pt-BR" u="sng" dirty="0"/>
          </a:p>
        </p:txBody>
      </p:sp>
      <p:sp>
        <p:nvSpPr>
          <p:cNvPr id="2" name="Google Shape;56;p13">
            <a:extLst>
              <a:ext uri="{FF2B5EF4-FFF2-40B4-BE49-F238E27FC236}">
                <a16:creationId xmlns="" xmlns:a16="http://schemas.microsoft.com/office/drawing/2014/main" id="{EA7A8EB0-43B7-9E6F-4ED0-B69ED6BDFCE1}"/>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6228080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C76A0CC-26AC-FD4E-16A8-46907E4B1F4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C01344B-3ECC-CCC6-D213-191CAB5EF32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93C1BDB-AE25-1E05-FD7D-468D98DD1CCD}"/>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5.3 </a:t>
            </a:r>
            <a:r>
              <a:rPr lang="pt-BR" sz="2200" b="1" dirty="0">
                <a:highlight>
                  <a:srgbClr val="C0C0C0"/>
                </a:highlight>
              </a:rPr>
              <a:t>Controle dos Bens </a:t>
            </a:r>
            <a:r>
              <a:rPr lang="pt-BR" sz="2200" b="1" dirty="0" smtClean="0">
                <a:highlight>
                  <a:srgbClr val="C0C0C0"/>
                </a:highlight>
              </a:rPr>
              <a:t>Públicos</a:t>
            </a:r>
          </a:p>
          <a:p>
            <a:endParaRPr lang="pt-BR" sz="2200" dirty="0" smtClean="0">
              <a:highlight>
                <a:srgbClr val="C0C0C0"/>
              </a:highlight>
            </a:endParaRPr>
          </a:p>
          <a:p>
            <a:r>
              <a:rPr lang="pt-BR" sz="2000" b="1" dirty="0" smtClean="0"/>
              <a:t>Controle </a:t>
            </a:r>
            <a:r>
              <a:rPr lang="pt-BR" sz="2000" b="1" dirty="0"/>
              <a:t>Físico e Visual:</a:t>
            </a:r>
            <a:r>
              <a:rPr lang="pt-BR" sz="2000" dirty="0"/>
              <a:t> Mecanismos diretos de identificação e verificação rápida nas repartições</a:t>
            </a:r>
            <a:r>
              <a:rPr lang="pt-BR" dirty="0" smtClean="0"/>
              <a:t>.</a:t>
            </a:r>
          </a:p>
          <a:p>
            <a:endParaRPr lang="pt-BR" dirty="0"/>
          </a:p>
          <a:p>
            <a:pPr marL="172800" lvl="1" indent="-172800">
              <a:buFont typeface="Arial" panose="020B0604020202020204" pitchFamily="34" charset="0"/>
              <a:buChar char="•"/>
            </a:pPr>
            <a:r>
              <a:rPr lang="pt-BR" dirty="0" smtClean="0"/>
              <a:t>Fixação </a:t>
            </a:r>
            <a:r>
              <a:rPr lang="pt-BR" dirty="0"/>
              <a:t>de placas patrimoniais de alumínio ou etiquetas destrutivas (que se quebram ao tentar retirar) em todos os móveis.</a:t>
            </a:r>
          </a:p>
          <a:p>
            <a:pPr marL="172800" lvl="1" indent="-172800">
              <a:buFont typeface="Arial" panose="020B0604020202020204" pitchFamily="34" charset="0"/>
              <a:buChar char="•"/>
            </a:pPr>
            <a:r>
              <a:rPr lang="pt-BR" dirty="0" smtClean="0"/>
              <a:t>Realização </a:t>
            </a:r>
            <a:r>
              <a:rPr lang="pt-BR" dirty="0"/>
              <a:t>de vistorias surpresa por amostragem em salas administrativas.</a:t>
            </a:r>
          </a:p>
          <a:p>
            <a:pPr marL="172800" lvl="1" indent="-172800">
              <a:buFont typeface="Arial" panose="020B0604020202020204" pitchFamily="34" charset="0"/>
              <a:buChar char="•"/>
            </a:pPr>
            <a:r>
              <a:rPr lang="pt-BR" dirty="0" smtClean="0"/>
              <a:t>Afixação</a:t>
            </a:r>
            <a:r>
              <a:rPr lang="pt-BR" dirty="0"/>
              <a:t>, na porta de cada sala, de uma lista contendo todos os bens que deveriam estar naquele recinto.</a:t>
            </a:r>
          </a:p>
          <a:p>
            <a:pPr marL="172800" indent="-172800">
              <a:buFont typeface="Arial" panose="020B0604020202020204" pitchFamily="34" charset="0"/>
              <a:buChar char="•"/>
            </a:pPr>
            <a:endParaRPr lang="pt-BR" dirty="0">
              <a:highlight>
                <a:srgbClr val="C0C0C0"/>
              </a:highlight>
            </a:endParaRPr>
          </a:p>
          <a:p>
            <a:pPr marL="342900" indent="-342900" algn="just">
              <a:buFont typeface="Arial" panose="020B0604020202020204" pitchFamily="34" charset="0"/>
              <a:buChar char="•"/>
            </a:pPr>
            <a:endParaRPr lang="pt-BR" sz="2200" u="sng" dirty="0"/>
          </a:p>
        </p:txBody>
      </p:sp>
      <p:sp>
        <p:nvSpPr>
          <p:cNvPr id="2" name="Google Shape;56;p13">
            <a:extLst>
              <a:ext uri="{FF2B5EF4-FFF2-40B4-BE49-F238E27FC236}">
                <a16:creationId xmlns="" xmlns:a16="http://schemas.microsoft.com/office/drawing/2014/main" id="{EA7A8EB0-43B7-9E6F-4ED0-B69ED6BDFCE1}"/>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22476501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C76A0CC-26AC-FD4E-16A8-46907E4B1F4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C01344B-3ECC-CCC6-D213-191CAB5EF32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93C1BDB-AE25-1E05-FD7D-468D98DD1CCD}"/>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5.4 Controle dos Bens Públicos</a:t>
            </a:r>
          </a:p>
          <a:p>
            <a:endParaRPr lang="pt-BR" sz="2200" dirty="0" smtClean="0">
              <a:highlight>
                <a:srgbClr val="C0C0C0"/>
              </a:highlight>
            </a:endParaRPr>
          </a:p>
          <a:p>
            <a:r>
              <a:rPr lang="pt-BR" sz="2000" b="1" dirty="0"/>
              <a:t>Etapas do Processo de Controle</a:t>
            </a:r>
          </a:p>
          <a:p>
            <a:r>
              <a:rPr lang="pt-BR" sz="2000" dirty="0"/>
              <a:t>O fluxo de controle diário do patrimônio divide-se em etapas que acompanham a vida útil do bem (ciclo de vida do ativo</a:t>
            </a:r>
            <a:r>
              <a:rPr lang="pt-BR" sz="2000" dirty="0" smtClean="0"/>
              <a:t>).</a:t>
            </a:r>
          </a:p>
          <a:p>
            <a:endParaRPr lang="pt-BR" dirty="0"/>
          </a:p>
          <a:p>
            <a:r>
              <a:rPr lang="pt-BR" b="1" dirty="0"/>
              <a:t>Saneamento e Conciliação Inicial:</a:t>
            </a:r>
            <a:r>
              <a:rPr lang="pt-BR" dirty="0"/>
              <a:t> Ajustar o sistema com os resultados reais encontrados no inventário.</a:t>
            </a:r>
          </a:p>
          <a:p>
            <a:pPr lvl="1"/>
            <a:endParaRPr lang="pt-BR" dirty="0" smtClean="0"/>
          </a:p>
          <a:p>
            <a:pPr marL="171450" lvl="1" indent="-171450">
              <a:buFont typeface="Arial" panose="020B0604020202020204" pitchFamily="34" charset="0"/>
              <a:buChar char="•"/>
            </a:pPr>
            <a:r>
              <a:rPr lang="pt-BR" dirty="0" smtClean="0"/>
              <a:t>Registrar </a:t>
            </a:r>
            <a:r>
              <a:rPr lang="pt-BR" dirty="0"/>
              <a:t>no sistema os bens "descobertos" (sobras de inventário) que estavam na prefeitura mas não tinham registro</a:t>
            </a:r>
            <a:r>
              <a:rPr lang="pt-BR" dirty="0" smtClean="0"/>
              <a:t>.</a:t>
            </a:r>
          </a:p>
          <a:p>
            <a:pPr lvl="1"/>
            <a:endParaRPr lang="pt-BR" dirty="0"/>
          </a:p>
          <a:p>
            <a:pPr marL="171450" lvl="1" indent="-171450">
              <a:buFont typeface="Arial" panose="020B0604020202020204" pitchFamily="34" charset="0"/>
              <a:buChar char="•"/>
            </a:pPr>
            <a:r>
              <a:rPr lang="pt-BR" dirty="0" smtClean="0"/>
              <a:t>Realizar </a:t>
            </a:r>
            <a:r>
              <a:rPr lang="pt-BR" dirty="0"/>
              <a:t>a baixa contábil de itens que constavam no sistema mas foram confirmados como inexistentes (furtados ou descartados no passado</a:t>
            </a:r>
            <a:r>
              <a:rPr lang="pt-BR" dirty="0" smtClean="0"/>
              <a:t>).</a:t>
            </a:r>
          </a:p>
          <a:p>
            <a:pPr lvl="1"/>
            <a:endParaRPr lang="pt-BR" dirty="0"/>
          </a:p>
          <a:p>
            <a:pPr marL="171450" lvl="1" indent="-171450">
              <a:buFont typeface="Arial" panose="020B0604020202020204" pitchFamily="34" charset="0"/>
              <a:buChar char="•"/>
            </a:pPr>
            <a:r>
              <a:rPr lang="pt-BR" dirty="0" smtClean="0"/>
              <a:t>Corrigir </a:t>
            </a:r>
            <a:r>
              <a:rPr lang="pt-BR" dirty="0"/>
              <a:t>o valor contábil de prédios públicos que passaram por reavaliação durante o inventário.</a:t>
            </a:r>
          </a:p>
          <a:p>
            <a:endParaRPr lang="pt-BR" dirty="0" smtClean="0">
              <a:highlight>
                <a:srgbClr val="C0C0C0"/>
              </a:highlight>
            </a:endParaRPr>
          </a:p>
          <a:p>
            <a:pPr marL="342900" indent="-342900" algn="just">
              <a:buFont typeface="Arial" panose="020B0604020202020204" pitchFamily="34" charset="0"/>
              <a:buChar char="•"/>
            </a:pPr>
            <a:endParaRPr lang="pt-BR" sz="2200" u="sng" dirty="0"/>
          </a:p>
        </p:txBody>
      </p:sp>
      <p:sp>
        <p:nvSpPr>
          <p:cNvPr id="2" name="Google Shape;56;p13">
            <a:extLst>
              <a:ext uri="{FF2B5EF4-FFF2-40B4-BE49-F238E27FC236}">
                <a16:creationId xmlns="" xmlns:a16="http://schemas.microsoft.com/office/drawing/2014/main" id="{EA7A8EB0-43B7-9E6F-4ED0-B69ED6BDFCE1}"/>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7464098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C76A0CC-26AC-FD4E-16A8-46907E4B1F4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C01344B-3ECC-CCC6-D213-191CAB5EF32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93C1BDB-AE25-1E05-FD7D-468D98DD1CCD}"/>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5.5 Controle dos Bens Públicos</a:t>
            </a:r>
          </a:p>
          <a:p>
            <a:endParaRPr lang="pt-BR" sz="2200" dirty="0" smtClean="0">
              <a:highlight>
                <a:srgbClr val="C0C0C0"/>
              </a:highlight>
            </a:endParaRPr>
          </a:p>
          <a:p>
            <a:r>
              <a:rPr lang="pt-BR" sz="2000" b="1" dirty="0"/>
              <a:t>Movimentação e Manutenção do Cadastro:</a:t>
            </a:r>
            <a:r>
              <a:rPr lang="pt-BR" sz="2000" dirty="0"/>
              <a:t> Registrar qualquer alteração no status ou localização do bem em tempo real</a:t>
            </a:r>
            <a:r>
              <a:rPr lang="pt-BR" sz="2000" dirty="0" smtClean="0"/>
              <a:t>.</a:t>
            </a:r>
          </a:p>
          <a:p>
            <a:endParaRPr lang="pt-BR" i="1" dirty="0"/>
          </a:p>
          <a:p>
            <a:pPr marL="172800" indent="-172800">
              <a:buFont typeface="Arial" panose="020B0604020202020204" pitchFamily="34" charset="0"/>
              <a:buChar char="•"/>
            </a:pPr>
            <a:r>
              <a:rPr lang="pt-BR" dirty="0" smtClean="0"/>
              <a:t>Emitir </a:t>
            </a:r>
            <a:r>
              <a:rPr lang="pt-BR" dirty="0"/>
              <a:t>termo de transferência eletrônico quando uma impressora sai da Secretaria de Finanças para a de Educação</a:t>
            </a:r>
            <a:r>
              <a:rPr lang="pt-BR" dirty="0" smtClean="0"/>
              <a:t>.</a:t>
            </a:r>
          </a:p>
          <a:p>
            <a:endParaRPr lang="pt-BR" dirty="0"/>
          </a:p>
          <a:p>
            <a:pPr marL="172800" indent="-172800">
              <a:buFont typeface="Arial" panose="020B0604020202020204" pitchFamily="34" charset="0"/>
              <a:buChar char="•"/>
            </a:pPr>
            <a:r>
              <a:rPr lang="pt-BR" dirty="0" smtClean="0"/>
              <a:t>Atualizar </a:t>
            </a:r>
            <a:r>
              <a:rPr lang="pt-BR" dirty="0"/>
              <a:t>o histórico do bem após uma reforma estrutural (</a:t>
            </a:r>
            <a:r>
              <a:rPr lang="pt-BR" dirty="0" err="1" smtClean="0"/>
              <a:t>ex:troca</a:t>
            </a:r>
            <a:r>
              <a:rPr lang="pt-BR" dirty="0" smtClean="0"/>
              <a:t> </a:t>
            </a:r>
            <a:r>
              <a:rPr lang="pt-BR" dirty="0"/>
              <a:t>de motor de uma ambulância que aumenta sua vida útil</a:t>
            </a:r>
            <a:r>
              <a:rPr lang="pt-BR" dirty="0" smtClean="0"/>
              <a:t>).</a:t>
            </a:r>
          </a:p>
          <a:p>
            <a:endParaRPr lang="pt-BR" dirty="0"/>
          </a:p>
          <a:p>
            <a:pPr marL="172800" indent="-172800">
              <a:buFont typeface="Arial" panose="020B0604020202020204" pitchFamily="34" charset="0"/>
              <a:buChar char="•"/>
            </a:pPr>
            <a:r>
              <a:rPr lang="pt-BR" dirty="0" smtClean="0"/>
              <a:t>Registrar </a:t>
            </a:r>
            <a:r>
              <a:rPr lang="pt-BR" dirty="0"/>
              <a:t>o afastamento temporário de um retroescavadeira que foi para a oficina terceirizada.</a:t>
            </a:r>
          </a:p>
          <a:p>
            <a:pPr marL="285750" indent="-285750">
              <a:buFont typeface="Arial" panose="020B0604020202020204" pitchFamily="34" charset="0"/>
              <a:buChar char="•"/>
            </a:pPr>
            <a:endParaRPr lang="pt-BR" dirty="0" smtClean="0">
              <a:highlight>
                <a:srgbClr val="C0C0C0"/>
              </a:highlight>
            </a:endParaRPr>
          </a:p>
          <a:p>
            <a:pPr marL="342900" indent="-342900" algn="just">
              <a:buFont typeface="Arial" panose="020B0604020202020204" pitchFamily="34" charset="0"/>
              <a:buChar char="•"/>
            </a:pPr>
            <a:endParaRPr lang="pt-BR" u="sng" dirty="0"/>
          </a:p>
        </p:txBody>
      </p:sp>
      <p:sp>
        <p:nvSpPr>
          <p:cNvPr id="2" name="Google Shape;56;p13">
            <a:extLst>
              <a:ext uri="{FF2B5EF4-FFF2-40B4-BE49-F238E27FC236}">
                <a16:creationId xmlns="" xmlns:a16="http://schemas.microsoft.com/office/drawing/2014/main" id="{EA7A8EB0-43B7-9E6F-4ED0-B69ED6BDFCE1}"/>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5281932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C76A0CC-26AC-FD4E-16A8-46907E4B1F4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C01344B-3ECC-CCC6-D213-191CAB5EF32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93C1BDB-AE25-1E05-FD7D-468D98DD1CCD}"/>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5.6 Controle dos Bens Públicos</a:t>
            </a:r>
          </a:p>
          <a:p>
            <a:endParaRPr lang="pt-BR" sz="2200" dirty="0" smtClean="0">
              <a:highlight>
                <a:srgbClr val="C0C0C0"/>
              </a:highlight>
            </a:endParaRPr>
          </a:p>
          <a:p>
            <a:r>
              <a:rPr lang="pt-BR" sz="2000" b="1" dirty="0"/>
              <a:t>Baixa e Desfazimento:</a:t>
            </a:r>
            <a:r>
              <a:rPr lang="pt-BR" sz="2000" dirty="0"/>
              <a:t> Retirar do patrimônio os bens que perderam a utilidade pública</a:t>
            </a:r>
            <a:r>
              <a:rPr lang="pt-BR" sz="2000" dirty="0" smtClean="0"/>
              <a:t>.</a:t>
            </a:r>
          </a:p>
          <a:p>
            <a:endParaRPr lang="pt-BR" dirty="0"/>
          </a:p>
          <a:p>
            <a:pPr marL="172800" lvl="1" indent="-172800">
              <a:buFont typeface="Arial" panose="020B0604020202020204" pitchFamily="34" charset="0"/>
              <a:buChar char="•"/>
            </a:pPr>
            <a:r>
              <a:rPr lang="pt-BR" dirty="0" smtClean="0"/>
              <a:t>Organização </a:t>
            </a:r>
            <a:r>
              <a:rPr lang="pt-BR" dirty="0"/>
              <a:t>de leilão público para veículos considerados inservíveis ou economicamente inviáveis para manutenção</a:t>
            </a:r>
            <a:r>
              <a:rPr lang="pt-BR" dirty="0" smtClean="0"/>
              <a:t>.</a:t>
            </a:r>
          </a:p>
          <a:p>
            <a:pPr lvl="1"/>
            <a:endParaRPr lang="pt-BR" dirty="0"/>
          </a:p>
          <a:p>
            <a:pPr marL="172800" lvl="1" indent="-172800">
              <a:buFont typeface="Arial" panose="020B0604020202020204" pitchFamily="34" charset="0"/>
              <a:buChar char="•"/>
            </a:pPr>
            <a:r>
              <a:rPr lang="pt-BR" dirty="0" smtClean="0"/>
              <a:t>Processo </a:t>
            </a:r>
            <a:r>
              <a:rPr lang="pt-BR" dirty="0"/>
              <a:t>de doação de computadores antigos, mas funcionais, para associações beneficentes cadastradas</a:t>
            </a:r>
            <a:r>
              <a:rPr lang="pt-BR" dirty="0" smtClean="0"/>
              <a:t>.</a:t>
            </a:r>
          </a:p>
          <a:p>
            <a:pPr lvl="1"/>
            <a:endParaRPr lang="pt-BR" dirty="0"/>
          </a:p>
          <a:p>
            <a:pPr marL="172800" lvl="1" indent="-172800">
              <a:buFont typeface="Arial" panose="020B0604020202020204" pitchFamily="34" charset="0"/>
              <a:buChar char="•"/>
            </a:pPr>
            <a:r>
              <a:rPr lang="pt-BR" dirty="0" smtClean="0"/>
              <a:t>Descarte </a:t>
            </a:r>
            <a:r>
              <a:rPr lang="pt-BR" dirty="0"/>
              <a:t>ecológico e baixa de materiais eletrônicos queimados que não possuem valor de mercado (sucata).</a:t>
            </a:r>
          </a:p>
          <a:p>
            <a:pPr marL="285750" indent="-285750">
              <a:buFont typeface="Arial" panose="020B0604020202020204" pitchFamily="34" charset="0"/>
              <a:buChar char="•"/>
            </a:pPr>
            <a:endParaRPr lang="pt-BR" dirty="0" smtClean="0">
              <a:highlight>
                <a:srgbClr val="C0C0C0"/>
              </a:highlight>
            </a:endParaRPr>
          </a:p>
          <a:p>
            <a:pPr marL="342900" indent="-342900" algn="just">
              <a:buFont typeface="Arial" panose="020B0604020202020204" pitchFamily="34" charset="0"/>
              <a:buChar char="•"/>
            </a:pPr>
            <a:endParaRPr lang="pt-BR" u="sng" dirty="0"/>
          </a:p>
        </p:txBody>
      </p:sp>
      <p:sp>
        <p:nvSpPr>
          <p:cNvPr id="2" name="Google Shape;56;p13">
            <a:extLst>
              <a:ext uri="{FF2B5EF4-FFF2-40B4-BE49-F238E27FC236}">
                <a16:creationId xmlns="" xmlns:a16="http://schemas.microsoft.com/office/drawing/2014/main" id="{EA7A8EB0-43B7-9E6F-4ED0-B69ED6BDFCE1}"/>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5276412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56EA841-37DE-8849-9A97-B6E599619969}"/>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76BCAC89-B352-C46C-A825-28CEF58C8190}"/>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B69E1B6B-FC45-6684-EBD0-1167A119906E}"/>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5.7 </a:t>
            </a:r>
            <a:r>
              <a:rPr lang="pt-BR" sz="2200" b="1" dirty="0">
                <a:highlight>
                  <a:srgbClr val="C0C0C0"/>
                </a:highlight>
              </a:rPr>
              <a:t>Controle dos Bens Públicos</a:t>
            </a:r>
            <a:endParaRPr lang="pt-BR" sz="2200" dirty="0">
              <a:highlight>
                <a:srgbClr val="C0C0C0"/>
              </a:highlight>
            </a:endParaRPr>
          </a:p>
          <a:p>
            <a:pPr lvl="0" algn="just"/>
            <a:endParaRPr lang="pt-BR" sz="2200" b="1" dirty="0" smtClean="0"/>
          </a:p>
          <a:p>
            <a:pPr lvl="0" algn="just"/>
            <a:r>
              <a:rPr lang="pt-BR" sz="2000" b="1" dirty="0" smtClean="0"/>
              <a:t>Ex</a:t>
            </a:r>
            <a:r>
              <a:rPr lang="pt-BR" sz="2000" b="1" dirty="0"/>
              <a:t>.:</a:t>
            </a:r>
            <a:r>
              <a:rPr lang="pt-BR" sz="2000" dirty="0"/>
              <a:t> A emissão de alertas em sistemas de auditoria devido ao registro duplicado do código de identificação de um bem. </a:t>
            </a:r>
            <a:endParaRPr lang="pt-BR" sz="1600" b="1" dirty="0" smtClean="0"/>
          </a:p>
          <a:p>
            <a:pPr>
              <a:lnSpc>
                <a:spcPct val="150000"/>
              </a:lnSpc>
            </a:pPr>
            <a:r>
              <a:rPr lang="pt-BR" sz="1600" b="1" dirty="0" smtClean="0"/>
              <a:t>Rastreabilidade </a:t>
            </a:r>
            <a:r>
              <a:rPr lang="pt-BR" sz="1600" b="1" dirty="0"/>
              <a:t>e Inventário </a:t>
            </a:r>
            <a:r>
              <a:rPr lang="pt-BR" sz="1600" b="1" dirty="0" smtClean="0"/>
              <a:t>Inteligente:</a:t>
            </a:r>
          </a:p>
          <a:p>
            <a:pPr>
              <a:lnSpc>
                <a:spcPct val="150000"/>
              </a:lnSpc>
            </a:pPr>
            <a:endParaRPr lang="pt-BR" sz="900" dirty="0"/>
          </a:p>
          <a:p>
            <a:pPr marL="171450" indent="-171450">
              <a:buFont typeface="Arial" panose="020B0604020202020204" pitchFamily="34" charset="0"/>
              <a:buChar char="•"/>
            </a:pPr>
            <a:r>
              <a:rPr lang="pt-BR" sz="1200" b="1" dirty="0"/>
              <a:t>Tecnologia de </a:t>
            </a:r>
            <a:r>
              <a:rPr lang="pt-BR" sz="1200" b="1" dirty="0" smtClean="0"/>
              <a:t>Identificação Automatizada</a:t>
            </a:r>
            <a:r>
              <a:rPr lang="pt-BR" sz="1200" b="1" dirty="0"/>
              <a:t>: </a:t>
            </a:r>
            <a:r>
              <a:rPr lang="pt-BR" sz="1200" dirty="0"/>
              <a:t>Integração com código de barras, QR </a:t>
            </a:r>
            <a:r>
              <a:rPr lang="pt-BR" sz="1200" dirty="0" err="1"/>
              <a:t>Codes</a:t>
            </a:r>
            <a:r>
              <a:rPr lang="pt-BR" sz="1200" dirty="0"/>
              <a:t> ou RFID</a:t>
            </a:r>
            <a:r>
              <a:rPr lang="pt-BR" sz="1200" dirty="0" smtClean="0"/>
              <a:t>.</a:t>
            </a:r>
          </a:p>
          <a:p>
            <a:pPr marL="171450" lvl="0" indent="-171450" algn="just">
              <a:buFont typeface="Arial" panose="020B0604020202020204" pitchFamily="34" charset="0"/>
              <a:buChar char="•"/>
            </a:pPr>
            <a:endParaRPr lang="pt-BR" sz="1200" b="1" dirty="0" smtClean="0"/>
          </a:p>
          <a:p>
            <a:pPr marL="171450" lvl="0" indent="-171450" algn="just">
              <a:buFont typeface="Arial" panose="020B0604020202020204" pitchFamily="34" charset="0"/>
              <a:buChar char="•"/>
            </a:pPr>
            <a:r>
              <a:rPr lang="pt-BR" sz="1200" b="1" dirty="0" smtClean="0"/>
              <a:t>Geolocalização </a:t>
            </a:r>
            <a:r>
              <a:rPr lang="pt-BR" sz="1200" b="1" dirty="0"/>
              <a:t>de Ativos:</a:t>
            </a:r>
            <a:r>
              <a:rPr lang="pt-BR" sz="1200" dirty="0"/>
              <a:t> Registro do local exato de cada bem (por filial, andar, sala ou obra), facilitando auditorias e </a:t>
            </a:r>
            <a:r>
              <a:rPr lang="pt-BR" sz="1200" dirty="0" smtClean="0"/>
              <a:t>movimentações.</a:t>
            </a:r>
          </a:p>
          <a:p>
            <a:pPr lvl="0" algn="just"/>
            <a:r>
              <a:rPr lang="pt-BR" sz="1200" dirty="0"/>
              <a:t> </a:t>
            </a:r>
            <a:r>
              <a:rPr lang="pt-BR" sz="1200" dirty="0" smtClean="0"/>
              <a:t>    Gestão </a:t>
            </a:r>
            <a:r>
              <a:rPr lang="pt-BR" sz="1200" dirty="0"/>
              <a:t>do Ciclo de Vida e </a:t>
            </a:r>
            <a:r>
              <a:rPr lang="pt-BR" sz="1200" dirty="0" smtClean="0"/>
              <a:t>Manutenção</a:t>
            </a:r>
          </a:p>
          <a:p>
            <a:pPr lvl="0" algn="just"/>
            <a:endParaRPr lang="pt-BR" sz="1200" dirty="0" smtClean="0"/>
          </a:p>
          <a:p>
            <a:pPr marL="171450" indent="-171450">
              <a:buFont typeface="Arial" panose="020B0604020202020204" pitchFamily="34" charset="0"/>
              <a:buChar char="•"/>
            </a:pPr>
            <a:r>
              <a:rPr lang="pt-BR" sz="1200" b="1" dirty="0"/>
              <a:t>Manutenção Preventiva e Corretiva:</a:t>
            </a:r>
            <a:r>
              <a:rPr lang="pt-BR" sz="1200" dirty="0"/>
              <a:t> Cronogramas automatizados de revisão para máquinas, equipamentos e veículos. Isso reduz o tempo de inatividade e estende a vida útil do patrimônio</a:t>
            </a:r>
            <a:r>
              <a:rPr lang="pt-BR" sz="1200" dirty="0" smtClean="0"/>
              <a:t>.</a:t>
            </a:r>
          </a:p>
          <a:p>
            <a:endParaRPr lang="pt-BR" sz="1200" dirty="0"/>
          </a:p>
          <a:p>
            <a:pPr marL="171450" indent="-171450">
              <a:buFont typeface="Arial" panose="020B0604020202020204" pitchFamily="34" charset="0"/>
              <a:buChar char="•"/>
            </a:pPr>
            <a:r>
              <a:rPr lang="pt-BR" sz="1200" b="1" dirty="0"/>
              <a:t>Histórico de Custos:</a:t>
            </a:r>
            <a:r>
              <a:rPr lang="pt-BR" sz="1200" dirty="0"/>
              <a:t> Registro de todos os gastos com manutenção e peças de </a:t>
            </a:r>
            <a:r>
              <a:rPr lang="pt-BR" sz="1200" dirty="0" smtClean="0"/>
              <a:t>reposição, </a:t>
            </a:r>
            <a:r>
              <a:rPr lang="pt-BR" sz="1200" dirty="0"/>
              <a:t>indicando o momento ideal para o descarte </a:t>
            </a:r>
            <a:r>
              <a:rPr lang="pt-BR" sz="1200" dirty="0" smtClean="0"/>
              <a:t>ou substituição.</a:t>
            </a:r>
            <a:endParaRPr lang="pt-BR" sz="1200" dirty="0"/>
          </a:p>
          <a:p>
            <a:pPr lvl="0" algn="just"/>
            <a:endParaRPr lang="pt-BR" sz="2200" dirty="0"/>
          </a:p>
          <a:p>
            <a:pPr lvl="0" algn="just"/>
            <a:endParaRPr lang="pt-BR" sz="2200" b="1" dirty="0" smtClean="0"/>
          </a:p>
          <a:p>
            <a:pPr lvl="0" algn="just"/>
            <a:endParaRPr lang="pt-BR" sz="2200" b="1" dirty="0"/>
          </a:p>
          <a:p>
            <a:pPr lvl="0" algn="just"/>
            <a:endParaRPr lang="pt-BR" sz="2200" b="1" dirty="0" smtClean="0"/>
          </a:p>
          <a:p>
            <a:pPr lvl="0" algn="just"/>
            <a:endParaRPr lang="pt-BR" sz="2200" b="1" dirty="0"/>
          </a:p>
          <a:p>
            <a:pPr lvl="0" algn="just"/>
            <a:r>
              <a:rPr lang="pt-BR" sz="1000" b="1" dirty="0"/>
              <a:t>Fontes:</a:t>
            </a:r>
            <a:r>
              <a:rPr lang="pt-BR" sz="1000" dirty="0"/>
              <a:t> </a:t>
            </a:r>
          </a:p>
          <a:p>
            <a:pPr lvl="0" algn="just"/>
            <a:r>
              <a:rPr lang="pt-BR" sz="1000" dirty="0"/>
              <a:t>Módulo Patrimônio - Regras de Importação do TCE-PR; </a:t>
            </a:r>
          </a:p>
          <a:p>
            <a:pPr lvl="0" algn="just"/>
            <a:r>
              <a:rPr lang="pt-BR" sz="1000" dirty="0"/>
              <a:t>Lei nº 4.320/1964. </a:t>
            </a:r>
            <a:endParaRPr lang="pt-BR" sz="1000" dirty="0">
              <a:solidFill>
                <a:schemeClr val="tx1"/>
              </a:solidFill>
            </a:endParaRPr>
          </a:p>
        </p:txBody>
      </p:sp>
      <p:sp>
        <p:nvSpPr>
          <p:cNvPr id="2" name="Google Shape;56;p13">
            <a:extLst>
              <a:ext uri="{FF2B5EF4-FFF2-40B4-BE49-F238E27FC236}">
                <a16:creationId xmlns="" xmlns:a16="http://schemas.microsoft.com/office/drawing/2014/main" id="{651537BC-EB05-5157-5BA8-C2CCD1F3E978}"/>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3709401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56EA841-37DE-8849-9A97-B6E599619969}"/>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76BCAC89-B352-C46C-A825-28CEF58C8190}"/>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B69E1B6B-FC45-6684-EBD0-1167A119906E}"/>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5.8 </a:t>
            </a:r>
            <a:r>
              <a:rPr lang="pt-BR" sz="2200" b="1" dirty="0">
                <a:highlight>
                  <a:srgbClr val="C0C0C0"/>
                </a:highlight>
              </a:rPr>
              <a:t>Controle dos Bens Públicos</a:t>
            </a:r>
            <a:endParaRPr lang="pt-BR" sz="2200" dirty="0">
              <a:highlight>
                <a:srgbClr val="C0C0C0"/>
              </a:highlight>
            </a:endParaRPr>
          </a:p>
          <a:p>
            <a:pPr lvl="0" algn="just"/>
            <a:endParaRPr lang="pt-BR" sz="2200" b="1" dirty="0" smtClean="0"/>
          </a:p>
          <a:p>
            <a:r>
              <a:rPr lang="pt-BR" sz="1200" b="1" dirty="0"/>
              <a:t>Gestão de Termos e </a:t>
            </a:r>
            <a:r>
              <a:rPr lang="pt-BR" sz="1200" b="1" dirty="0" smtClean="0"/>
              <a:t>Responsabilidades:</a:t>
            </a:r>
            <a:br>
              <a:rPr lang="pt-BR" sz="1200" b="1" dirty="0" smtClean="0"/>
            </a:br>
            <a:endParaRPr lang="pt-BR" sz="1200" b="1" dirty="0"/>
          </a:p>
          <a:p>
            <a:pPr marL="171450" indent="-171450">
              <a:buFont typeface="Arial" panose="020B0604020202020204" pitchFamily="34" charset="0"/>
              <a:buChar char="•"/>
            </a:pPr>
            <a:r>
              <a:rPr lang="pt-BR" sz="1200" b="1" dirty="0" smtClean="0"/>
              <a:t>Termos </a:t>
            </a:r>
            <a:r>
              <a:rPr lang="pt-BR" sz="1200" b="1" dirty="0"/>
              <a:t>de Responsabilidade Digitais:</a:t>
            </a:r>
            <a:r>
              <a:rPr lang="pt-BR" sz="1200" dirty="0"/>
              <a:t> Vinculação automática de notebooks, ferramentas ou veículos ao colaborador responsável. </a:t>
            </a:r>
            <a:endParaRPr lang="pt-BR" sz="1200" dirty="0" smtClean="0"/>
          </a:p>
          <a:p>
            <a:r>
              <a:rPr lang="pt-BR" sz="1200" dirty="0"/>
              <a:t> </a:t>
            </a:r>
            <a:r>
              <a:rPr lang="pt-BR" sz="1200" dirty="0" smtClean="0"/>
              <a:t>    O </a:t>
            </a:r>
            <a:r>
              <a:rPr lang="pt-BR" sz="1200" dirty="0"/>
              <a:t>sistema gerencia assinaturas eletrônicas e envia alertas na admissão ou desligamento de funcionários</a:t>
            </a:r>
            <a:r>
              <a:rPr lang="pt-BR" sz="1200" dirty="0" smtClean="0"/>
              <a:t>.</a:t>
            </a:r>
          </a:p>
          <a:p>
            <a:endParaRPr lang="pt-BR" sz="1200" dirty="0"/>
          </a:p>
          <a:p>
            <a:pPr marL="171450" indent="-171450">
              <a:buFont typeface="Arial" panose="020B0604020202020204" pitchFamily="34" charset="0"/>
              <a:buChar char="•"/>
            </a:pPr>
            <a:r>
              <a:rPr lang="pt-BR" sz="1200" b="1" dirty="0"/>
              <a:t>Fluxo de Transferência Automatizado:</a:t>
            </a:r>
            <a:r>
              <a:rPr lang="pt-BR" sz="1200" dirty="0"/>
              <a:t> Protocolos digitais para transferência de bens entre setores ou filiais, com aceite obrigatório de quem está recebendo.</a:t>
            </a:r>
          </a:p>
          <a:p>
            <a:endParaRPr lang="pt-BR" sz="1200" b="1" dirty="0"/>
          </a:p>
          <a:p>
            <a:r>
              <a:rPr lang="pt-BR" sz="1200" b="1" dirty="0" smtClean="0"/>
              <a:t>Integração </a:t>
            </a:r>
            <a:r>
              <a:rPr lang="pt-BR" sz="1200" b="1" dirty="0"/>
              <a:t>e Tomada de Decisão</a:t>
            </a:r>
          </a:p>
          <a:p>
            <a:endParaRPr lang="pt-BR" sz="1200" b="1" dirty="0" smtClean="0"/>
          </a:p>
          <a:p>
            <a:pPr marL="171450" indent="-171450">
              <a:buFont typeface="Arial" panose="020B0604020202020204" pitchFamily="34" charset="0"/>
              <a:buChar char="•"/>
            </a:pPr>
            <a:r>
              <a:rPr lang="pt-BR" sz="1200" b="1" dirty="0" smtClean="0"/>
              <a:t>Integração </a:t>
            </a:r>
            <a:r>
              <a:rPr lang="pt-BR" sz="1200" b="1" dirty="0"/>
              <a:t>com ERP:</a:t>
            </a:r>
            <a:r>
              <a:rPr lang="pt-BR" sz="1200" dirty="0"/>
              <a:t> Sincronização direta com os módulos de compras, finanças e almoxarifado. Quando uma nota fiscal de compra é lançada, o ativo já é criado automaticamente no sistema patrimonial</a:t>
            </a:r>
            <a:r>
              <a:rPr lang="pt-BR" sz="1200" dirty="0" smtClean="0"/>
              <a:t>.</a:t>
            </a:r>
          </a:p>
          <a:p>
            <a:pPr marL="171450" indent="-171450">
              <a:buFont typeface="Arial" panose="020B0604020202020204" pitchFamily="34" charset="0"/>
              <a:buChar char="•"/>
            </a:pPr>
            <a:endParaRPr lang="pt-BR" sz="1200" dirty="0"/>
          </a:p>
          <a:p>
            <a:pPr marL="171450" indent="-171450">
              <a:buFont typeface="Arial" panose="020B0604020202020204" pitchFamily="34" charset="0"/>
              <a:buChar char="•"/>
            </a:pPr>
            <a:r>
              <a:rPr lang="pt-BR" sz="1200" b="1" dirty="0"/>
              <a:t>Indicadores de Desempenho (Dashboards):</a:t>
            </a:r>
            <a:r>
              <a:rPr lang="pt-BR" sz="1200" dirty="0"/>
              <a:t> Relatórios visuais sobre o valor real do patrimônio líquido, taxa de ociosidade de equipamentos e projeções de despesas futuras.</a:t>
            </a:r>
          </a:p>
          <a:p>
            <a:pPr algn="just"/>
            <a:endParaRPr lang="pt-BR" sz="1000" dirty="0"/>
          </a:p>
          <a:p>
            <a:pPr algn="just"/>
            <a:endParaRPr lang="pt-BR" sz="1000" dirty="0"/>
          </a:p>
          <a:p>
            <a:pPr algn="just"/>
            <a:endParaRPr lang="pt-BR" sz="1000" dirty="0"/>
          </a:p>
          <a:p>
            <a:pPr lvl="0" algn="just"/>
            <a:endParaRPr lang="pt-BR" sz="1000" dirty="0"/>
          </a:p>
          <a:p>
            <a:pPr lvl="0" algn="just"/>
            <a:endParaRPr lang="pt-BR" sz="1000" b="1" dirty="0" smtClean="0"/>
          </a:p>
          <a:p>
            <a:pPr lvl="0" algn="just"/>
            <a:endParaRPr lang="pt-BR" sz="2200" b="1" dirty="0"/>
          </a:p>
          <a:p>
            <a:pPr lvl="0" algn="just"/>
            <a:endParaRPr lang="pt-BR" sz="2200" b="1" dirty="0" smtClean="0"/>
          </a:p>
          <a:p>
            <a:pPr lvl="0" algn="just"/>
            <a:endParaRPr lang="pt-BR" sz="2200" b="1" dirty="0"/>
          </a:p>
          <a:p>
            <a:pPr lvl="0" algn="just"/>
            <a:r>
              <a:rPr lang="pt-BR" sz="1000" b="1" dirty="0"/>
              <a:t>Fontes:</a:t>
            </a:r>
            <a:r>
              <a:rPr lang="pt-BR" sz="1000" dirty="0"/>
              <a:t> </a:t>
            </a:r>
          </a:p>
          <a:p>
            <a:pPr lvl="0" algn="just"/>
            <a:r>
              <a:rPr lang="pt-BR" sz="1000" dirty="0"/>
              <a:t>Módulo Patrimônio - Regras de Importação do TCE-PR; </a:t>
            </a:r>
          </a:p>
          <a:p>
            <a:pPr lvl="0" algn="just"/>
            <a:r>
              <a:rPr lang="pt-BR" sz="1000" dirty="0"/>
              <a:t>Lei nº 4.320/1964. </a:t>
            </a:r>
            <a:endParaRPr lang="pt-BR" sz="1000" dirty="0">
              <a:solidFill>
                <a:schemeClr val="tx1"/>
              </a:solidFill>
            </a:endParaRPr>
          </a:p>
        </p:txBody>
      </p:sp>
      <p:sp>
        <p:nvSpPr>
          <p:cNvPr id="2" name="Google Shape;56;p13">
            <a:extLst>
              <a:ext uri="{FF2B5EF4-FFF2-40B4-BE49-F238E27FC236}">
                <a16:creationId xmlns="" xmlns:a16="http://schemas.microsoft.com/office/drawing/2014/main" id="{651537BC-EB05-5157-5BA8-C2CCD1F3E978}"/>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26290439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856EA841-37DE-8849-9A97-B6E599619969}"/>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76BCAC89-B352-C46C-A825-28CEF58C8190}"/>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B69E1B6B-FC45-6684-EBD0-1167A119906E}"/>
              </a:ext>
            </a:extLst>
          </p:cNvPr>
          <p:cNvSpPr txBox="1"/>
          <p:nvPr/>
        </p:nvSpPr>
        <p:spPr>
          <a:xfrm>
            <a:off x="59732" y="276380"/>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5.9 </a:t>
            </a:r>
            <a:r>
              <a:rPr lang="pt-BR" sz="2200" b="1" dirty="0">
                <a:highlight>
                  <a:srgbClr val="C0C0C0"/>
                </a:highlight>
              </a:rPr>
              <a:t>Controle dos Bens Públicos</a:t>
            </a:r>
            <a:endParaRPr lang="pt-BR" sz="2200" dirty="0">
              <a:highlight>
                <a:srgbClr val="C0C0C0"/>
              </a:highlight>
            </a:endParaRPr>
          </a:p>
          <a:p>
            <a:pPr lvl="0" algn="just"/>
            <a:endParaRPr lang="pt-BR" sz="2200" b="1" dirty="0" smtClean="0"/>
          </a:p>
          <a:p>
            <a:r>
              <a:rPr lang="pt-BR" sz="2000" dirty="0"/>
              <a:t>Indicadores de Desempenho (Dashboards)</a:t>
            </a:r>
          </a:p>
          <a:p>
            <a:pPr algn="just"/>
            <a:endParaRPr lang="pt-BR" sz="1000" dirty="0"/>
          </a:p>
          <a:p>
            <a:pPr algn="just"/>
            <a:endParaRPr lang="pt-BR" sz="1000" dirty="0"/>
          </a:p>
          <a:p>
            <a:pPr lvl="0" algn="just"/>
            <a:endParaRPr lang="pt-BR" sz="1000" dirty="0"/>
          </a:p>
          <a:p>
            <a:pPr lvl="0" algn="just"/>
            <a:endParaRPr lang="pt-BR" sz="1000" b="1" dirty="0" smtClean="0"/>
          </a:p>
          <a:p>
            <a:pPr lvl="0" algn="just"/>
            <a:endParaRPr lang="pt-BR" sz="2200" b="1" dirty="0"/>
          </a:p>
          <a:p>
            <a:pPr lvl="0" algn="just"/>
            <a:endParaRPr lang="pt-BR" sz="2200" b="1" dirty="0" smtClean="0"/>
          </a:p>
          <a:p>
            <a:pPr lvl="0" algn="just"/>
            <a:endParaRPr lang="pt-BR" sz="2200" b="1" dirty="0"/>
          </a:p>
        </p:txBody>
      </p:sp>
      <p:sp>
        <p:nvSpPr>
          <p:cNvPr id="2" name="Google Shape;56;p13">
            <a:extLst>
              <a:ext uri="{FF2B5EF4-FFF2-40B4-BE49-F238E27FC236}">
                <a16:creationId xmlns="" xmlns:a16="http://schemas.microsoft.com/office/drawing/2014/main" id="{651537BC-EB05-5157-5BA8-C2CCD1F3E978}"/>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8397" y="1393980"/>
            <a:ext cx="6407195" cy="295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7666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B9F19E52-7861-D03D-4DA2-012FFFAB0342}"/>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5E87F4F-6A2A-092A-B8DC-AC86D3F1156C}"/>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0ABA1EB7-028F-6005-9516-1725F117A712}"/>
              </a:ext>
            </a:extLst>
          </p:cNvPr>
          <p:cNvSpPr txBox="1"/>
          <p:nvPr/>
        </p:nvSpPr>
        <p:spPr>
          <a:xfrm>
            <a:off x="162043" y="206041"/>
            <a:ext cx="8712450" cy="3857700"/>
          </a:xfrm>
          <a:prstGeom prst="rect">
            <a:avLst/>
          </a:prstGeom>
          <a:noFill/>
          <a:ln>
            <a:solidFill>
              <a:schemeClr val="accent1"/>
            </a:solidFill>
          </a:ln>
        </p:spPr>
        <p:txBody>
          <a:bodyPr spcFirstLastPara="1" wrap="square" lIns="91425" tIns="91425" rIns="91425" bIns="91425" anchor="t" anchorCtr="0">
            <a:noAutofit/>
          </a:bodyPr>
          <a:lstStyle/>
          <a:p>
            <a:pPr algn="just"/>
            <a:r>
              <a:rPr lang="pt-BR" sz="2200" b="1" dirty="0">
                <a:highlight>
                  <a:srgbClr val="C0C0C0"/>
                </a:highlight>
              </a:rPr>
              <a:t>6. Incorporação e Desincorporação</a:t>
            </a:r>
            <a:endParaRPr lang="pt-BR" sz="2200" dirty="0">
              <a:highlight>
                <a:srgbClr val="C0C0C0"/>
              </a:highlight>
            </a:endParaRPr>
          </a:p>
          <a:p>
            <a:pPr algn="just"/>
            <a:endParaRPr lang="pt-BR" sz="2400" dirty="0" smtClean="0"/>
          </a:p>
          <a:p>
            <a:pPr algn="just"/>
            <a:r>
              <a:rPr lang="pt-BR" sz="2000" dirty="0" smtClean="0"/>
              <a:t>A </a:t>
            </a:r>
            <a:r>
              <a:rPr lang="pt-BR" sz="2000" u="sng" dirty="0"/>
              <a:t>incorporação é a inclusão formal</a:t>
            </a:r>
            <a:r>
              <a:rPr lang="pt-BR" sz="2000" dirty="0"/>
              <a:t> de um ativo no patrimônio </a:t>
            </a:r>
            <a:r>
              <a:rPr lang="pt-BR" sz="2000" dirty="0">
                <a:solidFill>
                  <a:schemeClr val="tx1"/>
                </a:solidFill>
              </a:rPr>
              <a:t>público </a:t>
            </a:r>
            <a:r>
              <a:rPr lang="pt-BR" sz="2000" dirty="0"/>
              <a:t>e no balanço contábil, </a:t>
            </a:r>
            <a:r>
              <a:rPr lang="pt-BR" sz="2000" b="1" dirty="0"/>
              <a:t>enquanto a desincorporação é o processo inverso</a:t>
            </a:r>
            <a:r>
              <a:rPr lang="pt-BR" sz="2000" dirty="0"/>
              <a:t>, retirando a responsabilidade sobre o bem do acervo público. </a:t>
            </a:r>
          </a:p>
          <a:p>
            <a:pPr algn="just"/>
            <a:endParaRPr lang="pt-BR" sz="2000" dirty="0" smtClean="0"/>
          </a:p>
          <a:p>
            <a:pPr algn="just"/>
            <a:endParaRPr lang="pt-BR" sz="2000" dirty="0" smtClean="0"/>
          </a:p>
          <a:p>
            <a:pPr algn="just"/>
            <a:r>
              <a:rPr lang="pt-BR" sz="2000" dirty="0" smtClean="0"/>
              <a:t>Ambos </a:t>
            </a:r>
            <a:r>
              <a:rPr lang="pt-BR" sz="2000" dirty="0">
                <a:highlight>
                  <a:srgbClr val="FFFF00"/>
                </a:highlight>
              </a:rPr>
              <a:t>dependem de atos formais amparados por documentação legal e fiscal</a:t>
            </a:r>
            <a:r>
              <a:rPr lang="pt-BR" sz="2000" dirty="0"/>
              <a:t> correspondente.</a:t>
            </a:r>
          </a:p>
        </p:txBody>
      </p:sp>
      <p:sp>
        <p:nvSpPr>
          <p:cNvPr id="2" name="Google Shape;56;p13">
            <a:extLst>
              <a:ext uri="{FF2B5EF4-FFF2-40B4-BE49-F238E27FC236}">
                <a16:creationId xmlns="" xmlns:a16="http://schemas.microsoft.com/office/drawing/2014/main" id="{118E8DB7-85BD-41EB-3070-E14FD30BFD8F}"/>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20638342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B9F19E52-7861-D03D-4DA2-012FFFAB0342}"/>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5E87F4F-6A2A-092A-B8DC-AC86D3F1156C}"/>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0ABA1EB7-028F-6005-9516-1725F117A712}"/>
              </a:ext>
            </a:extLst>
          </p:cNvPr>
          <p:cNvSpPr txBox="1"/>
          <p:nvPr/>
        </p:nvSpPr>
        <p:spPr>
          <a:xfrm>
            <a:off x="98099" y="206041"/>
            <a:ext cx="8712450" cy="3857700"/>
          </a:xfrm>
          <a:prstGeom prst="rect">
            <a:avLst/>
          </a:prstGeom>
          <a:noFill/>
          <a:ln>
            <a:solidFill>
              <a:schemeClr val="accent1"/>
            </a:solidFill>
          </a:ln>
        </p:spPr>
        <p:txBody>
          <a:bodyPr spcFirstLastPara="1" wrap="square" lIns="91425" tIns="91425" rIns="91425" bIns="91425" anchor="t" anchorCtr="0">
            <a:noAutofit/>
          </a:bodyPr>
          <a:lstStyle/>
          <a:p>
            <a:pPr algn="just"/>
            <a:r>
              <a:rPr lang="pt-BR" sz="2200" b="1" dirty="0" smtClean="0">
                <a:highlight>
                  <a:srgbClr val="C0C0C0"/>
                </a:highlight>
              </a:rPr>
              <a:t>6.1 </a:t>
            </a:r>
            <a:r>
              <a:rPr lang="pt-BR" sz="2200" b="1" dirty="0">
                <a:highlight>
                  <a:srgbClr val="C0C0C0"/>
                </a:highlight>
              </a:rPr>
              <a:t>Incorporação e </a:t>
            </a:r>
            <a:r>
              <a:rPr lang="pt-BR" sz="2200" b="1" dirty="0" smtClean="0">
                <a:highlight>
                  <a:srgbClr val="C0C0C0"/>
                </a:highlight>
              </a:rPr>
              <a:t>Desincorporação</a:t>
            </a:r>
          </a:p>
          <a:p>
            <a:pPr algn="just"/>
            <a:endParaRPr lang="pt-BR" sz="2200" dirty="0">
              <a:highlight>
                <a:srgbClr val="C0C0C0"/>
              </a:highlight>
            </a:endParaRPr>
          </a:p>
          <a:p>
            <a:pPr algn="just"/>
            <a:r>
              <a:rPr lang="pt-BR" sz="2200" dirty="0" smtClean="0"/>
              <a:t>Processos de </a:t>
            </a:r>
            <a:r>
              <a:rPr lang="pt-BR" sz="2200" dirty="0" smtClean="0"/>
              <a:t>incorporação de um bem público.</a:t>
            </a:r>
          </a:p>
          <a:p>
            <a:pPr algn="just"/>
            <a:endParaRPr lang="pt-BR" sz="2200" dirty="0"/>
          </a:p>
          <a:p>
            <a:pPr algn="just"/>
            <a:r>
              <a:rPr lang="pt-BR" sz="1800" b="1" dirty="0"/>
              <a:t>Aquisição (Compra):</a:t>
            </a:r>
            <a:r>
              <a:rPr lang="pt-BR" sz="1800" dirty="0"/>
              <a:t> Entrada de bens adquiridos por meio de licitação, dispensa ou inexigibilidade. O bem é tombado logo após o recebimento definitivo da nota </a:t>
            </a:r>
            <a:r>
              <a:rPr lang="pt-BR" sz="1800" dirty="0" smtClean="0"/>
              <a:t>fiscal.</a:t>
            </a:r>
          </a:p>
          <a:p>
            <a:pPr algn="just"/>
            <a:endParaRPr lang="pt-BR" sz="1800" b="1" dirty="0"/>
          </a:p>
          <a:p>
            <a:pPr algn="just"/>
            <a:r>
              <a:rPr lang="pt-BR" sz="1800" b="1" dirty="0" smtClean="0"/>
              <a:t>Doação </a:t>
            </a:r>
            <a:r>
              <a:rPr lang="pt-BR" sz="1800" b="1" dirty="0"/>
              <a:t>Recebida:</a:t>
            </a:r>
            <a:r>
              <a:rPr lang="pt-BR" sz="1800" dirty="0"/>
              <a:t> Recebimento sem ônus de bens fornecidos por entidades privadas, pessoas físicas ou outros órgãos públicos (</a:t>
            </a:r>
            <a:r>
              <a:rPr lang="pt-BR" sz="1800" dirty="0" err="1"/>
              <a:t>ex</a:t>
            </a:r>
            <a:r>
              <a:rPr lang="pt-BR" sz="1800" dirty="0"/>
              <a:t>: União doando ao Estado ou Município</a:t>
            </a:r>
            <a:r>
              <a:rPr lang="pt-BR" sz="1800" dirty="0" smtClean="0"/>
              <a:t>).</a:t>
            </a:r>
            <a:endParaRPr lang="pt-BR" sz="1800" dirty="0"/>
          </a:p>
        </p:txBody>
      </p:sp>
      <p:sp>
        <p:nvSpPr>
          <p:cNvPr id="2" name="Google Shape;56;p13">
            <a:extLst>
              <a:ext uri="{FF2B5EF4-FFF2-40B4-BE49-F238E27FC236}">
                <a16:creationId xmlns="" xmlns:a16="http://schemas.microsoft.com/office/drawing/2014/main" id="{118E8DB7-85BD-41EB-3070-E14FD30BFD8F}"/>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1083891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B9F19E52-7861-D03D-4DA2-012FFFAB0342}"/>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5E87F4F-6A2A-092A-B8DC-AC86D3F1156C}"/>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0ABA1EB7-028F-6005-9516-1725F117A712}"/>
              </a:ext>
            </a:extLst>
          </p:cNvPr>
          <p:cNvSpPr txBox="1"/>
          <p:nvPr/>
        </p:nvSpPr>
        <p:spPr>
          <a:xfrm>
            <a:off x="98099" y="206041"/>
            <a:ext cx="8712450" cy="3857700"/>
          </a:xfrm>
          <a:prstGeom prst="rect">
            <a:avLst/>
          </a:prstGeom>
          <a:noFill/>
          <a:ln>
            <a:solidFill>
              <a:schemeClr val="accent1"/>
            </a:solidFill>
          </a:ln>
        </p:spPr>
        <p:txBody>
          <a:bodyPr spcFirstLastPara="1" wrap="square" lIns="91425" tIns="91425" rIns="91425" bIns="91425" anchor="t" anchorCtr="0">
            <a:noAutofit/>
          </a:bodyPr>
          <a:lstStyle/>
          <a:p>
            <a:pPr algn="just"/>
            <a:r>
              <a:rPr lang="pt-BR" sz="2200" b="1" dirty="0" smtClean="0">
                <a:highlight>
                  <a:srgbClr val="C0C0C0"/>
                </a:highlight>
              </a:rPr>
              <a:t>6.2 </a:t>
            </a:r>
            <a:r>
              <a:rPr lang="pt-BR" sz="2200" b="1" dirty="0">
                <a:highlight>
                  <a:srgbClr val="C0C0C0"/>
                </a:highlight>
              </a:rPr>
              <a:t>Incorporação e </a:t>
            </a:r>
            <a:r>
              <a:rPr lang="pt-BR" sz="2200" b="1" dirty="0" smtClean="0">
                <a:highlight>
                  <a:srgbClr val="C0C0C0"/>
                </a:highlight>
              </a:rPr>
              <a:t>Desincorporação</a:t>
            </a:r>
          </a:p>
          <a:p>
            <a:pPr algn="just"/>
            <a:endParaRPr lang="pt-BR" sz="2200" dirty="0">
              <a:highlight>
                <a:srgbClr val="C0C0C0"/>
              </a:highlight>
            </a:endParaRPr>
          </a:p>
          <a:p>
            <a:pPr algn="just"/>
            <a:r>
              <a:rPr lang="pt-BR" sz="2200" dirty="0" smtClean="0"/>
              <a:t>Processos de </a:t>
            </a:r>
            <a:r>
              <a:rPr lang="pt-BR" sz="2200" dirty="0" smtClean="0"/>
              <a:t>incorporação de um bem público.</a:t>
            </a:r>
          </a:p>
          <a:p>
            <a:pPr algn="just"/>
            <a:endParaRPr lang="pt-BR" sz="1800" b="1" dirty="0" smtClean="0"/>
          </a:p>
          <a:p>
            <a:pPr algn="just"/>
            <a:r>
              <a:rPr lang="pt-BR" sz="1800" b="1" dirty="0" smtClean="0"/>
              <a:t>Cessão </a:t>
            </a:r>
            <a:r>
              <a:rPr lang="pt-BR" sz="1800" b="1" dirty="0"/>
              <a:t>de Uso / Permissão (Recebida):</a:t>
            </a:r>
            <a:r>
              <a:rPr lang="pt-BR" sz="1800" dirty="0"/>
              <a:t> Modalidade em que o Estado ou Município recebe o direito de usar um bem de outro órgão temporariamente, registrando-o sob sua responsabilidade de guarda.</a:t>
            </a:r>
            <a:r>
              <a:rPr lang="pt-BR" sz="1800" dirty="0"/>
              <a:t> </a:t>
            </a:r>
          </a:p>
          <a:p>
            <a:pPr algn="just"/>
            <a:endParaRPr lang="pt-BR" sz="1800" b="1" dirty="0" smtClean="0"/>
          </a:p>
          <a:p>
            <a:pPr algn="just"/>
            <a:r>
              <a:rPr lang="pt-BR" sz="1800" b="1" dirty="0" smtClean="0"/>
              <a:t>Permuta</a:t>
            </a:r>
            <a:r>
              <a:rPr lang="pt-BR" sz="1800" b="1" dirty="0"/>
              <a:t>:</a:t>
            </a:r>
            <a:r>
              <a:rPr lang="pt-BR" sz="1800" dirty="0"/>
              <a:t> Troca de bens entre a administração e terceiros (ou outros órgãos). Configura uma </a:t>
            </a:r>
            <a:r>
              <a:rPr lang="pt-BR" sz="1800" b="1" dirty="0"/>
              <a:t>incorporação e desincorporação simultâneas</a:t>
            </a:r>
            <a:endParaRPr lang="pt-BR" sz="1800" dirty="0"/>
          </a:p>
        </p:txBody>
      </p:sp>
      <p:sp>
        <p:nvSpPr>
          <p:cNvPr id="2" name="Google Shape;56;p13">
            <a:extLst>
              <a:ext uri="{FF2B5EF4-FFF2-40B4-BE49-F238E27FC236}">
                <a16:creationId xmlns="" xmlns:a16="http://schemas.microsoft.com/office/drawing/2014/main" id="{118E8DB7-85BD-41EB-3070-E14FD30BFD8F}"/>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17598116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B9F19E52-7861-D03D-4DA2-012FFFAB0342}"/>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5E87F4F-6A2A-092A-B8DC-AC86D3F1156C}"/>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0ABA1EB7-028F-6005-9516-1725F117A712}"/>
              </a:ext>
            </a:extLst>
          </p:cNvPr>
          <p:cNvSpPr txBox="1"/>
          <p:nvPr/>
        </p:nvSpPr>
        <p:spPr>
          <a:xfrm>
            <a:off x="98099" y="206041"/>
            <a:ext cx="8712450" cy="3857700"/>
          </a:xfrm>
          <a:prstGeom prst="rect">
            <a:avLst/>
          </a:prstGeom>
          <a:noFill/>
          <a:ln>
            <a:solidFill>
              <a:schemeClr val="accent1"/>
            </a:solidFill>
          </a:ln>
        </p:spPr>
        <p:txBody>
          <a:bodyPr spcFirstLastPara="1" wrap="square" lIns="91425" tIns="91425" rIns="91425" bIns="91425" anchor="t" anchorCtr="0">
            <a:noAutofit/>
          </a:bodyPr>
          <a:lstStyle/>
          <a:p>
            <a:pPr algn="just"/>
            <a:r>
              <a:rPr lang="pt-BR" sz="2200" b="1" dirty="0" smtClean="0">
                <a:highlight>
                  <a:srgbClr val="C0C0C0"/>
                </a:highlight>
              </a:rPr>
              <a:t>6.3 </a:t>
            </a:r>
            <a:r>
              <a:rPr lang="pt-BR" sz="2200" b="1" dirty="0">
                <a:highlight>
                  <a:srgbClr val="C0C0C0"/>
                </a:highlight>
              </a:rPr>
              <a:t>Incorporação e </a:t>
            </a:r>
            <a:r>
              <a:rPr lang="pt-BR" sz="2200" b="1" dirty="0" smtClean="0">
                <a:highlight>
                  <a:srgbClr val="C0C0C0"/>
                </a:highlight>
              </a:rPr>
              <a:t>Desincorporação</a:t>
            </a:r>
          </a:p>
          <a:p>
            <a:pPr algn="just"/>
            <a:endParaRPr lang="pt-BR" sz="2200" dirty="0">
              <a:highlight>
                <a:srgbClr val="C0C0C0"/>
              </a:highlight>
            </a:endParaRPr>
          </a:p>
          <a:p>
            <a:pPr algn="just"/>
            <a:r>
              <a:rPr lang="pt-BR" sz="2000" dirty="0" smtClean="0"/>
              <a:t>Processos de </a:t>
            </a:r>
            <a:r>
              <a:rPr lang="pt-BR" sz="2000" dirty="0" smtClean="0"/>
              <a:t>incorporação de um bem público.</a:t>
            </a:r>
          </a:p>
          <a:p>
            <a:pPr algn="just"/>
            <a:endParaRPr lang="pt-BR" sz="1800" dirty="0" smtClean="0"/>
          </a:p>
          <a:p>
            <a:pPr algn="just"/>
            <a:r>
              <a:rPr lang="pt-BR" sz="1600" b="1" dirty="0"/>
              <a:t>Inventário (Físico / Levantamento):</a:t>
            </a:r>
            <a:r>
              <a:rPr lang="pt-BR" sz="1600" dirty="0"/>
              <a:t> Ocorre quando um bem é localizado fisicamente em uso no órgão, mas não possui registro ou documentos de origem conhecidos. Ele é incorporado após um levantamento minucioso para regularizar o saldo contábil.</a:t>
            </a:r>
            <a:r>
              <a:rPr lang="pt-BR" sz="1600" dirty="0"/>
              <a:t> </a:t>
            </a:r>
          </a:p>
          <a:p>
            <a:pPr algn="just"/>
            <a:endParaRPr lang="pt-BR" sz="1600" b="1" dirty="0" smtClean="0"/>
          </a:p>
          <a:p>
            <a:pPr algn="just"/>
            <a:r>
              <a:rPr lang="pt-BR" sz="1600" b="1" dirty="0" smtClean="0"/>
              <a:t>Produção </a:t>
            </a:r>
            <a:r>
              <a:rPr lang="pt-BR" sz="1600" b="1" dirty="0"/>
              <a:t>Própria / Fabricação:</a:t>
            </a:r>
            <a:r>
              <a:rPr lang="pt-BR" sz="1600" dirty="0"/>
              <a:t> Bens gerados ou construídos pela própria estrutura do órgão público (como móveis sob medida ou softwares desenvolvidos internamente</a:t>
            </a:r>
            <a:r>
              <a:rPr lang="pt-BR" sz="1600" dirty="0" smtClean="0"/>
              <a:t>).</a:t>
            </a:r>
          </a:p>
          <a:p>
            <a:pPr algn="just"/>
            <a:endParaRPr lang="pt-BR" sz="1600" b="1" dirty="0"/>
          </a:p>
          <a:p>
            <a:pPr algn="just"/>
            <a:r>
              <a:rPr lang="pt-BR" sz="1600" b="1" dirty="0" smtClean="0"/>
              <a:t>Desapropriação </a:t>
            </a:r>
            <a:r>
              <a:rPr lang="pt-BR" sz="1600" b="1" dirty="0"/>
              <a:t>(Exclusivo para Imóveis):</a:t>
            </a:r>
            <a:r>
              <a:rPr lang="pt-BR" sz="1600" dirty="0"/>
              <a:t> Incorporação de um imóvel particular ao patrimônio público por necessidade, utilidade pública ou interesse social, mediante indenização</a:t>
            </a:r>
            <a:r>
              <a:rPr lang="pt-BR" sz="1600" dirty="0" smtClean="0"/>
              <a:t>.</a:t>
            </a:r>
            <a:endParaRPr lang="pt-BR" sz="1600" dirty="0" smtClean="0"/>
          </a:p>
          <a:p>
            <a:pPr algn="just"/>
            <a:endParaRPr lang="pt-BR" sz="2200" dirty="0"/>
          </a:p>
          <a:p>
            <a:pPr algn="just"/>
            <a:endParaRPr lang="pt-BR" sz="2200" dirty="0" smtClean="0"/>
          </a:p>
        </p:txBody>
      </p:sp>
      <p:sp>
        <p:nvSpPr>
          <p:cNvPr id="2" name="Google Shape;56;p13">
            <a:extLst>
              <a:ext uri="{FF2B5EF4-FFF2-40B4-BE49-F238E27FC236}">
                <a16:creationId xmlns="" xmlns:a16="http://schemas.microsoft.com/office/drawing/2014/main" id="{118E8DB7-85BD-41EB-3070-E14FD30BFD8F}"/>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208886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793D3972-0225-0662-08CE-4EF10108EAF8}"/>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1D1ED7F3-6FD6-26AD-C96B-5DDC84093F16}"/>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9685CF5D-E896-C274-5876-A567E6156BE1}"/>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6.4 </a:t>
            </a:r>
            <a:r>
              <a:rPr lang="pt-BR" sz="2200" b="1" dirty="0">
                <a:highlight>
                  <a:srgbClr val="C0C0C0"/>
                </a:highlight>
              </a:rPr>
              <a:t>Incorporação e Desincorporação</a:t>
            </a:r>
            <a:endParaRPr lang="pt-BR" sz="2200" dirty="0">
              <a:highlight>
                <a:srgbClr val="C0C0C0"/>
              </a:highlight>
            </a:endParaRPr>
          </a:p>
          <a:p>
            <a:pPr lvl="0" algn="just"/>
            <a:endParaRPr lang="pt-BR" sz="2200" b="1" dirty="0" smtClean="0"/>
          </a:p>
          <a:p>
            <a:pPr lvl="0" algn="just"/>
            <a:r>
              <a:rPr lang="pt-BR" sz="2200" b="1" dirty="0" smtClean="0"/>
              <a:t>Ex</a:t>
            </a:r>
            <a:r>
              <a:rPr lang="pt-BR" sz="2200" b="1" dirty="0"/>
              <a:t>.:</a:t>
            </a:r>
            <a:r>
              <a:rPr lang="pt-BR" sz="2200" dirty="0"/>
              <a:t> A entrada de uma retroescavadeira doada ao município (incorporação) e a saída de veículos inservíveis vendidos (desincorporação).</a:t>
            </a:r>
          </a:p>
          <a:p>
            <a:pPr lvl="0" algn="just"/>
            <a:endParaRPr lang="pt-BR" sz="2200" b="1" dirty="0"/>
          </a:p>
          <a:p>
            <a:pPr lvl="0" algn="just"/>
            <a:endParaRPr lang="pt-BR" sz="1050" b="1" dirty="0" smtClean="0"/>
          </a:p>
          <a:p>
            <a:pPr lvl="0" algn="just"/>
            <a:endParaRPr lang="pt-BR" sz="1050" b="1" dirty="0"/>
          </a:p>
          <a:p>
            <a:pPr lvl="0" algn="just"/>
            <a:endParaRPr lang="pt-BR" sz="1050" b="1" dirty="0" smtClean="0"/>
          </a:p>
          <a:p>
            <a:pPr lvl="0" algn="just"/>
            <a:endParaRPr lang="pt-BR" sz="1050" b="1" dirty="0"/>
          </a:p>
          <a:p>
            <a:pPr lvl="0" algn="just"/>
            <a:endParaRPr lang="pt-BR" sz="1050" b="1" dirty="0" smtClean="0"/>
          </a:p>
          <a:p>
            <a:pPr lvl="0" algn="just"/>
            <a:endParaRPr lang="pt-BR" sz="1050" b="1" dirty="0" smtClean="0"/>
          </a:p>
          <a:p>
            <a:pPr lvl="0" algn="just"/>
            <a:endParaRPr lang="pt-BR" sz="1050" b="1" dirty="0"/>
          </a:p>
          <a:p>
            <a:pPr lvl="0" algn="just"/>
            <a:r>
              <a:rPr lang="pt-BR" sz="1050" b="1" dirty="0" smtClean="0"/>
              <a:t>Fontes</a:t>
            </a:r>
            <a:r>
              <a:rPr lang="pt-BR" sz="1050" b="1" dirty="0"/>
              <a:t>:</a:t>
            </a:r>
            <a:r>
              <a:rPr lang="pt-BR" sz="1050" dirty="0"/>
              <a:t> </a:t>
            </a:r>
          </a:p>
          <a:p>
            <a:pPr lvl="0" algn="just"/>
            <a:r>
              <a:rPr lang="pt-BR" sz="1050" dirty="0"/>
              <a:t>MCASP – Macrofunção de Patrimônio; </a:t>
            </a:r>
          </a:p>
          <a:p>
            <a:pPr lvl="0" algn="just"/>
            <a:r>
              <a:rPr lang="pt-BR" sz="1050" dirty="0"/>
              <a:t>Normas Brasileiras de Contabilidade Técnicas do Setor Público (NBC TSP).</a:t>
            </a:r>
          </a:p>
        </p:txBody>
      </p:sp>
      <p:sp>
        <p:nvSpPr>
          <p:cNvPr id="2" name="Google Shape;56;p13">
            <a:extLst>
              <a:ext uri="{FF2B5EF4-FFF2-40B4-BE49-F238E27FC236}">
                <a16:creationId xmlns="" xmlns:a16="http://schemas.microsoft.com/office/drawing/2014/main" id="{4321AA2A-9FDE-EBD1-1CC7-855D94E8F328}"/>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355" y="1823351"/>
            <a:ext cx="2301986" cy="1676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3754" y="2177247"/>
            <a:ext cx="1954829" cy="1104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46632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793D3972-0225-0662-08CE-4EF10108EAF8}"/>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1D1ED7F3-6FD6-26AD-C96B-5DDC84093F16}"/>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9685CF5D-E896-C274-5876-A567E6156BE1}"/>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6.5 </a:t>
            </a:r>
            <a:r>
              <a:rPr lang="pt-BR" sz="2200" b="1" dirty="0">
                <a:highlight>
                  <a:srgbClr val="C0C0C0"/>
                </a:highlight>
              </a:rPr>
              <a:t>Incorporação e Desincorporação</a:t>
            </a:r>
            <a:endParaRPr lang="pt-BR" sz="2200" dirty="0">
              <a:highlight>
                <a:srgbClr val="C0C0C0"/>
              </a:highlight>
            </a:endParaRPr>
          </a:p>
          <a:p>
            <a:pPr lvl="0" algn="just"/>
            <a:endParaRPr lang="pt-BR" sz="2200" b="1" dirty="0" smtClean="0"/>
          </a:p>
          <a:p>
            <a:pPr algn="just"/>
            <a:r>
              <a:rPr lang="pt-BR" sz="2400" dirty="0"/>
              <a:t>Processos de </a:t>
            </a:r>
            <a:r>
              <a:rPr lang="pt-BR" sz="2400" dirty="0" smtClean="0"/>
              <a:t>desincorporação </a:t>
            </a:r>
            <a:r>
              <a:rPr lang="pt-BR" sz="2400" dirty="0"/>
              <a:t>de Bens (Baixa Patrimonial).</a:t>
            </a:r>
          </a:p>
          <a:p>
            <a:pPr lvl="0" algn="just"/>
            <a:endParaRPr lang="pt-BR" sz="2200" b="1" dirty="0"/>
          </a:p>
          <a:p>
            <a:pPr lvl="0" algn="just"/>
            <a:r>
              <a:rPr lang="pt-BR" b="1" dirty="0"/>
              <a:t>Alienação por Leilão:</a:t>
            </a:r>
            <a:r>
              <a:rPr lang="pt-BR" dirty="0"/>
              <a:t> Venda de bens móveis considerados inservíveis, obsoletos ou antieconômicos para a administração pública</a:t>
            </a:r>
            <a:r>
              <a:rPr lang="pt-BR" dirty="0" smtClean="0"/>
              <a:t>.</a:t>
            </a:r>
          </a:p>
          <a:p>
            <a:pPr lvl="0" algn="just"/>
            <a:endParaRPr lang="pt-BR" b="1" dirty="0"/>
          </a:p>
          <a:p>
            <a:pPr lvl="0" algn="just"/>
            <a:r>
              <a:rPr lang="pt-BR" b="1" dirty="0" smtClean="0"/>
              <a:t>Doação </a:t>
            </a:r>
            <a:r>
              <a:rPr lang="pt-BR" b="1" dirty="0"/>
              <a:t>Concedida:</a:t>
            </a:r>
            <a:r>
              <a:rPr lang="pt-BR" dirty="0"/>
              <a:t> Transferência gratuita da propriedade de bens considerados inservíveis para o órgão, mas que possuem utilidade para outras entidades públicas ou organizações sociais sem fins lucrativos.</a:t>
            </a:r>
            <a:endParaRPr lang="pt-BR" b="1" dirty="0" smtClean="0"/>
          </a:p>
          <a:p>
            <a:pPr lvl="0" algn="just"/>
            <a:endParaRPr lang="pt-BR" b="1" dirty="0"/>
          </a:p>
          <a:p>
            <a:pPr lvl="0" algn="just"/>
            <a:endParaRPr lang="pt-BR" b="1" dirty="0" smtClean="0"/>
          </a:p>
          <a:p>
            <a:pPr lvl="0" algn="just"/>
            <a:endParaRPr lang="pt-BR" sz="1050" b="1" dirty="0"/>
          </a:p>
          <a:p>
            <a:pPr lvl="0" algn="just"/>
            <a:r>
              <a:rPr lang="pt-BR" sz="1050" b="1" dirty="0" smtClean="0"/>
              <a:t>Fontes</a:t>
            </a:r>
            <a:r>
              <a:rPr lang="pt-BR" sz="1050" b="1" dirty="0"/>
              <a:t>:</a:t>
            </a:r>
            <a:r>
              <a:rPr lang="pt-BR" sz="1050" dirty="0"/>
              <a:t> </a:t>
            </a:r>
          </a:p>
          <a:p>
            <a:pPr lvl="0" algn="just"/>
            <a:r>
              <a:rPr lang="pt-BR" sz="1050" dirty="0"/>
              <a:t>MCASP – Macrofunção de Patrimônio; </a:t>
            </a:r>
          </a:p>
          <a:p>
            <a:pPr lvl="0" algn="just"/>
            <a:r>
              <a:rPr lang="pt-BR" sz="1050" dirty="0"/>
              <a:t>Normas Brasileiras de Contabilidade Técnicas do Setor Público (NBC TSP).</a:t>
            </a:r>
          </a:p>
        </p:txBody>
      </p:sp>
      <p:sp>
        <p:nvSpPr>
          <p:cNvPr id="2" name="Google Shape;56;p13">
            <a:extLst>
              <a:ext uri="{FF2B5EF4-FFF2-40B4-BE49-F238E27FC236}">
                <a16:creationId xmlns="" xmlns:a16="http://schemas.microsoft.com/office/drawing/2014/main" id="{4321AA2A-9FDE-EBD1-1CC7-855D94E8F328}"/>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4287957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793D3972-0225-0662-08CE-4EF10108EAF8}"/>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1D1ED7F3-6FD6-26AD-C96B-5DDC84093F16}"/>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9685CF5D-E896-C274-5876-A567E6156BE1}"/>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6.6 </a:t>
            </a:r>
            <a:r>
              <a:rPr lang="pt-BR" sz="2200" b="1" dirty="0">
                <a:highlight>
                  <a:srgbClr val="C0C0C0"/>
                </a:highlight>
              </a:rPr>
              <a:t>Incorporação e Desincorporação</a:t>
            </a:r>
            <a:endParaRPr lang="pt-BR" sz="2200" dirty="0">
              <a:highlight>
                <a:srgbClr val="C0C0C0"/>
              </a:highlight>
            </a:endParaRPr>
          </a:p>
          <a:p>
            <a:pPr lvl="0" algn="just"/>
            <a:endParaRPr lang="pt-BR" sz="2200" b="1" dirty="0" smtClean="0"/>
          </a:p>
          <a:p>
            <a:pPr algn="just"/>
            <a:r>
              <a:rPr lang="pt-BR" sz="2400" dirty="0"/>
              <a:t>Processos de </a:t>
            </a:r>
            <a:r>
              <a:rPr lang="pt-BR" sz="2400" dirty="0" smtClean="0"/>
              <a:t>desincorporação </a:t>
            </a:r>
            <a:r>
              <a:rPr lang="pt-BR" sz="2400" dirty="0"/>
              <a:t>de Bens (Baixa Patrimonial).</a:t>
            </a:r>
          </a:p>
          <a:p>
            <a:endParaRPr lang="pt-BR" b="1" dirty="0" smtClean="0"/>
          </a:p>
          <a:p>
            <a:r>
              <a:rPr lang="pt-BR" b="1" dirty="0" smtClean="0"/>
              <a:t>Permuta </a:t>
            </a:r>
            <a:r>
              <a:rPr lang="pt-BR" b="1" dirty="0"/>
              <a:t>(Saída):</a:t>
            </a:r>
            <a:endParaRPr lang="pt-BR" dirty="0"/>
          </a:p>
          <a:p>
            <a:r>
              <a:rPr lang="pt-BR" dirty="0"/>
              <a:t>Entrega de um bem público como parte do pagamento ou troca por outro ativo de interesse da Administração</a:t>
            </a:r>
            <a:r>
              <a:rPr lang="pt-BR" dirty="0" smtClean="0"/>
              <a:t>.</a:t>
            </a:r>
          </a:p>
          <a:p>
            <a:endParaRPr lang="pt-BR" b="1" dirty="0"/>
          </a:p>
          <a:p>
            <a:r>
              <a:rPr lang="pt-BR" b="1" dirty="0" smtClean="0"/>
              <a:t>Cessão </a:t>
            </a:r>
            <a:r>
              <a:rPr lang="pt-BR" b="1" dirty="0"/>
              <a:t>/ Devolução (Saída):</a:t>
            </a:r>
            <a:r>
              <a:rPr lang="pt-BR" dirty="0"/>
              <a:t> Encerramento do prazo de uso de um bem cedido por terceiros, devolvendo-o ao proprietário original.</a:t>
            </a:r>
            <a:endParaRPr lang="pt-BR" b="1" dirty="0"/>
          </a:p>
          <a:p>
            <a:pPr lvl="0" algn="just"/>
            <a:endParaRPr lang="pt-BR" b="1" dirty="0" smtClean="0"/>
          </a:p>
          <a:p>
            <a:pPr lvl="0" algn="just"/>
            <a:endParaRPr lang="pt-BR" sz="1050" b="1" dirty="0"/>
          </a:p>
          <a:p>
            <a:pPr lvl="0" algn="just"/>
            <a:r>
              <a:rPr lang="pt-BR" sz="1050" b="1" dirty="0" smtClean="0"/>
              <a:t>Fontes</a:t>
            </a:r>
            <a:r>
              <a:rPr lang="pt-BR" sz="1050" b="1" dirty="0"/>
              <a:t>:</a:t>
            </a:r>
            <a:r>
              <a:rPr lang="pt-BR" sz="1050" dirty="0"/>
              <a:t> </a:t>
            </a:r>
          </a:p>
          <a:p>
            <a:pPr lvl="0" algn="just"/>
            <a:r>
              <a:rPr lang="pt-BR" sz="1050" dirty="0"/>
              <a:t>MCASP – Macrofunção de Patrimônio; </a:t>
            </a:r>
          </a:p>
          <a:p>
            <a:pPr lvl="0" algn="just"/>
            <a:r>
              <a:rPr lang="pt-BR" sz="1050" dirty="0"/>
              <a:t>Normas Brasileiras de Contabilidade Técnicas do Setor Público (NBC TSP).</a:t>
            </a:r>
          </a:p>
        </p:txBody>
      </p:sp>
      <p:sp>
        <p:nvSpPr>
          <p:cNvPr id="2" name="Google Shape;56;p13">
            <a:extLst>
              <a:ext uri="{FF2B5EF4-FFF2-40B4-BE49-F238E27FC236}">
                <a16:creationId xmlns="" xmlns:a16="http://schemas.microsoft.com/office/drawing/2014/main" id="{4321AA2A-9FDE-EBD1-1CC7-855D94E8F328}"/>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5531063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793D3972-0225-0662-08CE-4EF10108EAF8}"/>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1D1ED7F3-6FD6-26AD-C96B-5DDC84093F16}"/>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9685CF5D-E896-C274-5876-A567E6156BE1}"/>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6.7 </a:t>
            </a:r>
            <a:r>
              <a:rPr lang="pt-BR" sz="2200" b="1" dirty="0">
                <a:highlight>
                  <a:srgbClr val="C0C0C0"/>
                </a:highlight>
              </a:rPr>
              <a:t>Incorporação e Desincorporação</a:t>
            </a:r>
            <a:endParaRPr lang="pt-BR" sz="2200" dirty="0">
              <a:highlight>
                <a:srgbClr val="C0C0C0"/>
              </a:highlight>
            </a:endParaRPr>
          </a:p>
          <a:p>
            <a:pPr lvl="0" algn="just"/>
            <a:endParaRPr lang="pt-BR" sz="2200" b="1" dirty="0" smtClean="0"/>
          </a:p>
          <a:p>
            <a:pPr algn="just"/>
            <a:r>
              <a:rPr lang="pt-BR" sz="2400" dirty="0"/>
              <a:t>Processos de </a:t>
            </a:r>
            <a:r>
              <a:rPr lang="pt-BR" sz="2400" dirty="0" smtClean="0"/>
              <a:t>desincorporação </a:t>
            </a:r>
            <a:r>
              <a:rPr lang="pt-BR" sz="2400" dirty="0"/>
              <a:t>de Bens (Baixa Patrimonial).</a:t>
            </a:r>
          </a:p>
          <a:p>
            <a:endParaRPr lang="pt-BR" b="1" dirty="0" smtClean="0"/>
          </a:p>
          <a:p>
            <a:r>
              <a:rPr lang="pt-BR" b="1" dirty="0" smtClean="0"/>
              <a:t>Sinistro </a:t>
            </a:r>
            <a:r>
              <a:rPr lang="pt-BR" b="1" dirty="0"/>
              <a:t>(Roubo, Furto ou Extravio):</a:t>
            </a:r>
            <a:r>
              <a:rPr lang="pt-BR" dirty="0"/>
              <a:t> Baixa forçada após a apuração legal e administrativa (Sindicância ou Processo Administrativo) do desaparecimento ou subtração do bem.</a:t>
            </a:r>
          </a:p>
          <a:p>
            <a:endParaRPr lang="pt-BR" b="1" dirty="0"/>
          </a:p>
          <a:p>
            <a:r>
              <a:rPr lang="pt-BR" b="1" dirty="0" smtClean="0"/>
              <a:t>Inutilização </a:t>
            </a:r>
            <a:r>
              <a:rPr lang="pt-BR" b="1" dirty="0"/>
              <a:t>/ Descarte (Destruição):</a:t>
            </a:r>
            <a:r>
              <a:rPr lang="pt-BR" dirty="0"/>
              <a:t> Desincorporação motivada pelo desgaste natural, obsolescência extrema, quebra irreparável ou contaminação, inviabilizando qualquer recuperação ou venda econômica.</a:t>
            </a:r>
            <a:endParaRPr lang="pt-BR" b="1" dirty="0"/>
          </a:p>
          <a:p>
            <a:pPr lvl="0" algn="just"/>
            <a:endParaRPr lang="pt-BR" b="1" dirty="0" smtClean="0"/>
          </a:p>
          <a:p>
            <a:pPr lvl="0" algn="just"/>
            <a:endParaRPr lang="pt-BR" sz="1050" b="1" dirty="0" smtClean="0"/>
          </a:p>
          <a:p>
            <a:pPr lvl="0" algn="just"/>
            <a:endParaRPr lang="pt-BR" sz="1050" b="1" dirty="0"/>
          </a:p>
          <a:p>
            <a:pPr lvl="0" algn="just"/>
            <a:endParaRPr lang="pt-BR" sz="1050" b="1" dirty="0"/>
          </a:p>
          <a:p>
            <a:pPr lvl="0" algn="just"/>
            <a:r>
              <a:rPr lang="pt-BR" sz="1050" b="1" dirty="0" smtClean="0"/>
              <a:t>Fontes</a:t>
            </a:r>
            <a:r>
              <a:rPr lang="pt-BR" sz="1050" b="1" dirty="0"/>
              <a:t>:</a:t>
            </a:r>
            <a:r>
              <a:rPr lang="pt-BR" sz="1050" dirty="0"/>
              <a:t> </a:t>
            </a:r>
          </a:p>
          <a:p>
            <a:pPr lvl="0" algn="just"/>
            <a:r>
              <a:rPr lang="pt-BR" sz="1050" dirty="0"/>
              <a:t>MCASP – Macrofunção de Patrimônio; </a:t>
            </a:r>
          </a:p>
          <a:p>
            <a:pPr lvl="0" algn="just"/>
            <a:r>
              <a:rPr lang="pt-BR" sz="1050" dirty="0"/>
              <a:t>Normas Brasileiras de Contabilidade Técnicas do Setor Público (NBC TSP).</a:t>
            </a:r>
          </a:p>
        </p:txBody>
      </p:sp>
      <p:sp>
        <p:nvSpPr>
          <p:cNvPr id="2" name="Google Shape;56;p13">
            <a:extLst>
              <a:ext uri="{FF2B5EF4-FFF2-40B4-BE49-F238E27FC236}">
                <a16:creationId xmlns="" xmlns:a16="http://schemas.microsoft.com/office/drawing/2014/main" id="{4321AA2A-9FDE-EBD1-1CC7-855D94E8F328}"/>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40593737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98CAF2C0-A7F7-7E79-EB8D-1BEB880E7105}"/>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54D41D16-6059-602C-7839-5430018FFB17}"/>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8B8FA2DC-DD6B-FECC-220F-C536C03F366D}"/>
              </a:ext>
            </a:extLst>
          </p:cNvPr>
          <p:cNvSpPr txBox="1"/>
          <p:nvPr/>
        </p:nvSpPr>
        <p:spPr>
          <a:xfrm>
            <a:off x="162043" y="206041"/>
            <a:ext cx="8712450" cy="4193310"/>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7. Avaliação dos Bens Públicos</a:t>
            </a:r>
            <a:endParaRPr lang="pt-BR" sz="2200" dirty="0">
              <a:highlight>
                <a:srgbClr val="C0C0C0"/>
              </a:highlight>
            </a:endParaRPr>
          </a:p>
          <a:p>
            <a:pPr algn="just"/>
            <a:endParaRPr lang="pt-BR" sz="1800" dirty="0" smtClean="0"/>
          </a:p>
          <a:p>
            <a:pPr algn="just"/>
            <a:r>
              <a:rPr lang="pt-BR" sz="1800" dirty="0" smtClean="0"/>
              <a:t>Processo </a:t>
            </a:r>
            <a:r>
              <a:rPr lang="pt-BR" sz="1800" dirty="0"/>
              <a:t>técnico de </a:t>
            </a:r>
            <a:r>
              <a:rPr lang="pt-BR" sz="1800" dirty="0">
                <a:highlight>
                  <a:srgbClr val="FFFF00"/>
                </a:highlight>
              </a:rPr>
              <a:t>mensuração que atribui valor econômico </a:t>
            </a:r>
            <a:r>
              <a:rPr lang="pt-BR" sz="1800" dirty="0"/>
              <a:t>atualizado ao ativo</a:t>
            </a:r>
            <a:r>
              <a:rPr lang="pt-BR" sz="2200" dirty="0" smtClean="0"/>
              <a:t>.</a:t>
            </a:r>
          </a:p>
          <a:p>
            <a:pPr algn="just"/>
            <a:r>
              <a:rPr lang="pt-BR" sz="2200" dirty="0" smtClean="0"/>
              <a:t> </a:t>
            </a:r>
            <a:endParaRPr lang="pt-BR" sz="2200" dirty="0"/>
          </a:p>
          <a:p>
            <a:pPr marL="171450" indent="-171450" algn="just">
              <a:buFont typeface="Arial" panose="020B0604020202020204" pitchFamily="34" charset="0"/>
              <a:buChar char="•"/>
            </a:pPr>
            <a:r>
              <a:rPr lang="pt-BR" sz="1200" dirty="0"/>
              <a:t>A estimativa de preço de mercado deve ser realizada em sítios </a:t>
            </a:r>
            <a:r>
              <a:rPr lang="pt-BR" sz="1200" dirty="0" smtClean="0"/>
              <a:t>eletrônicos</a:t>
            </a:r>
          </a:p>
          <a:p>
            <a:pPr algn="just"/>
            <a:r>
              <a:rPr lang="pt-BR" sz="1200" dirty="0"/>
              <a:t> </a:t>
            </a:r>
            <a:r>
              <a:rPr lang="pt-BR" sz="1200" dirty="0" smtClean="0"/>
              <a:t>   especializados </a:t>
            </a:r>
            <a:r>
              <a:rPr lang="pt-BR" sz="1200" dirty="0"/>
              <a:t>na venda de bens móveis com tempo de uso, ou de domínio amplo. </a:t>
            </a:r>
            <a:endParaRPr lang="pt-BR" sz="1200" dirty="0" smtClean="0"/>
          </a:p>
          <a:p>
            <a:pPr algn="just"/>
            <a:r>
              <a:rPr lang="pt-BR" sz="1200" dirty="0" smtClean="0"/>
              <a:t>    A pesquisa </a:t>
            </a:r>
            <a:r>
              <a:rPr lang="pt-BR" sz="1200" dirty="0"/>
              <a:t>deve registrar a data e hora de acesso</a:t>
            </a:r>
            <a:r>
              <a:rPr lang="pt-BR" sz="1200" dirty="0" smtClean="0"/>
              <a:t>;</a:t>
            </a:r>
          </a:p>
          <a:p>
            <a:pPr algn="just"/>
            <a:endParaRPr lang="pt-BR" sz="2200" dirty="0" smtClean="0"/>
          </a:p>
          <a:p>
            <a:pPr marL="171450" indent="-171450" algn="just">
              <a:buFont typeface="Arial" panose="020B0604020202020204" pitchFamily="34" charset="0"/>
              <a:buChar char="•"/>
            </a:pPr>
            <a:r>
              <a:rPr lang="pt-BR" sz="1200" dirty="0"/>
              <a:t>O valor dos bens deverá ser calculado a partir da média do valor de, no</a:t>
            </a:r>
          </a:p>
          <a:p>
            <a:pPr algn="just"/>
            <a:r>
              <a:rPr lang="pt-BR" sz="1200" dirty="0" smtClean="0"/>
              <a:t>    mínimo</a:t>
            </a:r>
            <a:r>
              <a:rPr lang="pt-BR" sz="1200" dirty="0"/>
              <a:t>, dois bens encontrados na fonte de pesquisa, com mesmas características,</a:t>
            </a:r>
          </a:p>
          <a:p>
            <a:pPr algn="just"/>
            <a:r>
              <a:rPr lang="pt-BR" sz="1200" dirty="0" smtClean="0"/>
              <a:t>    estado </a:t>
            </a:r>
            <a:r>
              <a:rPr lang="pt-BR" sz="1200" dirty="0"/>
              <a:t>de conservação e tempo de uso; ou, na falta, que sejam semelhantes;</a:t>
            </a:r>
            <a:endParaRPr lang="pt-BR" sz="1200" dirty="0" smtClean="0"/>
          </a:p>
          <a:p>
            <a:pPr algn="just"/>
            <a:endParaRPr lang="pt-BR" sz="1200" dirty="0" smtClean="0"/>
          </a:p>
          <a:p>
            <a:pPr algn="just"/>
            <a:r>
              <a:rPr lang="pt-BR" sz="1200" i="1" dirty="0" err="1" smtClean="0"/>
              <a:t>Obs</a:t>
            </a:r>
            <a:r>
              <a:rPr lang="pt-BR" sz="1200" i="1" dirty="0" smtClean="0"/>
              <a:t>: Utiliza </a:t>
            </a:r>
            <a:r>
              <a:rPr lang="pt-BR" sz="1200" i="1" dirty="0"/>
              <a:t>o custo de aquisição ou construção como base primária, mas exige ajustes periódicos decorrentes de desgaste físico, obsolescência tecnológica, reavaliação de mercado ou depreciação acumulada</a:t>
            </a:r>
            <a:r>
              <a:rPr lang="pt-BR" sz="1200" i="1" dirty="0" smtClean="0"/>
              <a:t>.</a:t>
            </a:r>
          </a:p>
          <a:p>
            <a:pPr lvl="0" algn="just"/>
            <a:endParaRPr lang="pt-BR" sz="1200" b="1" dirty="0" smtClean="0"/>
          </a:p>
          <a:p>
            <a:pPr lvl="0" algn="just"/>
            <a:r>
              <a:rPr lang="pt-BR" sz="1200" b="1" dirty="0" smtClean="0"/>
              <a:t>Fontes</a:t>
            </a:r>
            <a:r>
              <a:rPr lang="pt-BR" sz="1200" b="1" dirty="0"/>
              <a:t>:</a:t>
            </a:r>
            <a:r>
              <a:rPr lang="pt-BR" sz="1200" dirty="0"/>
              <a:t> </a:t>
            </a:r>
          </a:p>
          <a:p>
            <a:pPr lvl="0" algn="just"/>
            <a:r>
              <a:rPr lang="pt-BR" sz="1200" dirty="0"/>
              <a:t>MCASP – </a:t>
            </a:r>
            <a:r>
              <a:rPr lang="pt-BR" sz="1200" dirty="0" err="1"/>
              <a:t>Macrofunção</a:t>
            </a:r>
            <a:r>
              <a:rPr lang="pt-BR" sz="1200" dirty="0"/>
              <a:t> de Patrimônio; </a:t>
            </a:r>
          </a:p>
          <a:p>
            <a:pPr lvl="0" algn="just"/>
            <a:r>
              <a:rPr lang="pt-BR" sz="1200" dirty="0"/>
              <a:t>Normas Brasileiras de Contabilidade Técnicas do Setor Público (NBC TSP).</a:t>
            </a:r>
          </a:p>
          <a:p>
            <a:pPr algn="just"/>
            <a:endParaRPr lang="pt-BR" sz="1200" dirty="0"/>
          </a:p>
        </p:txBody>
      </p:sp>
      <p:sp>
        <p:nvSpPr>
          <p:cNvPr id="2" name="Google Shape;56;p13">
            <a:extLst>
              <a:ext uri="{FF2B5EF4-FFF2-40B4-BE49-F238E27FC236}">
                <a16:creationId xmlns="" xmlns:a16="http://schemas.microsoft.com/office/drawing/2014/main" id="{0F17FCE4-A2F2-51EB-51DA-558A523595EA}"/>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5243486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52EAFC01-15AF-B1BE-02A8-A94FE58D3791}"/>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30C12B6B-C094-4B4B-AEEA-5E8C3B171F46}"/>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1F4EE013-D31A-C591-2692-43FF7B8B202C}"/>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7.1 </a:t>
            </a:r>
            <a:r>
              <a:rPr lang="pt-BR" sz="2200" b="1" dirty="0">
                <a:highlight>
                  <a:srgbClr val="C0C0C0"/>
                </a:highlight>
              </a:rPr>
              <a:t>Avaliação dos Bens Públicos</a:t>
            </a:r>
            <a:endParaRPr lang="pt-BR" sz="2200" dirty="0">
              <a:highlight>
                <a:srgbClr val="C0C0C0"/>
              </a:highlight>
            </a:endParaRPr>
          </a:p>
          <a:p>
            <a:pPr lvl="0" algn="just"/>
            <a:endParaRPr lang="pt-BR" sz="2200" b="1" dirty="0" smtClean="0"/>
          </a:p>
          <a:p>
            <a:pPr lvl="0" algn="just"/>
            <a:r>
              <a:rPr lang="pt-BR" sz="2200" b="1" dirty="0" smtClean="0"/>
              <a:t>Ex</a:t>
            </a:r>
            <a:r>
              <a:rPr lang="pt-BR" sz="2200" b="1" dirty="0"/>
              <a:t>.:</a:t>
            </a:r>
            <a:r>
              <a:rPr lang="pt-BR" sz="2200" dirty="0"/>
              <a:t> O cálculo do valor residual de mercado de um veículo oficial da frota com base na tabela FIPE. </a:t>
            </a:r>
            <a:endParaRPr lang="pt-BR" sz="2200" dirty="0" smtClean="0"/>
          </a:p>
          <a:p>
            <a:pPr lvl="0" algn="just"/>
            <a:endParaRPr lang="pt-BR" sz="2200" dirty="0" smtClean="0"/>
          </a:p>
          <a:p>
            <a:pPr lvl="0" algn="just"/>
            <a:r>
              <a:rPr lang="pt-BR" sz="2200" i="1" dirty="0" err="1" smtClean="0"/>
              <a:t>Obs</a:t>
            </a:r>
            <a:r>
              <a:rPr lang="pt-BR" sz="2200" dirty="0" smtClean="0"/>
              <a:t>: Não há FIPE para MÁQUINAS PESADAS.</a:t>
            </a:r>
            <a:endParaRPr lang="pt-BR" sz="2200" dirty="0"/>
          </a:p>
          <a:p>
            <a:pPr lvl="0" algn="just"/>
            <a:endParaRPr lang="pt-BR" sz="2200" b="1" dirty="0" smtClean="0"/>
          </a:p>
          <a:p>
            <a:pPr lvl="0" algn="just"/>
            <a:endParaRPr lang="pt-BR" sz="2200" b="1" dirty="0" smtClean="0"/>
          </a:p>
          <a:p>
            <a:pPr lvl="0" algn="just"/>
            <a:endParaRPr lang="pt-BR" sz="2200" b="1" dirty="0"/>
          </a:p>
          <a:p>
            <a:pPr lvl="0" algn="just"/>
            <a:r>
              <a:rPr lang="pt-BR" sz="1200" b="1" dirty="0"/>
              <a:t>Fontes:</a:t>
            </a:r>
            <a:r>
              <a:rPr lang="pt-BR" sz="1200" dirty="0"/>
              <a:t> </a:t>
            </a:r>
          </a:p>
          <a:p>
            <a:pPr lvl="0" algn="just"/>
            <a:r>
              <a:rPr lang="pt-BR" sz="1200" dirty="0"/>
              <a:t>NBC TSP 07; </a:t>
            </a:r>
          </a:p>
          <a:p>
            <a:pPr lvl="0" algn="just"/>
            <a:r>
              <a:rPr lang="pt-BR" sz="1200" dirty="0"/>
              <a:t>Diretrizes Contábeis da Secretaria do Tesouro Nacional (STN).</a:t>
            </a:r>
          </a:p>
        </p:txBody>
      </p:sp>
      <p:sp>
        <p:nvSpPr>
          <p:cNvPr id="2" name="Google Shape;56;p13">
            <a:extLst>
              <a:ext uri="{FF2B5EF4-FFF2-40B4-BE49-F238E27FC236}">
                <a16:creationId xmlns="" xmlns:a16="http://schemas.microsoft.com/office/drawing/2014/main" id="{72498C5A-9CDE-4A05-E4B8-647BDFEA3B24}"/>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20861816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11389FDF-B1B2-D349-2F1F-2B7BEEE6D126}"/>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FD6CAB61-AA88-EC13-DBC8-5B90FD0BCE68}"/>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2A8DCB75-2F1D-3599-D548-176EED5DD466}"/>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8. Baixa de Bens Públicos</a:t>
            </a:r>
            <a:endParaRPr lang="pt-BR" sz="2200" dirty="0">
              <a:highlight>
                <a:srgbClr val="C0C0C0"/>
              </a:highlight>
            </a:endParaRPr>
          </a:p>
          <a:p>
            <a:pPr algn="just"/>
            <a:endParaRPr lang="pt-BR" sz="2200" dirty="0" smtClean="0"/>
          </a:p>
          <a:p>
            <a:pPr algn="just"/>
            <a:r>
              <a:rPr lang="pt-BR" sz="2200" dirty="0" smtClean="0"/>
              <a:t>Operação </a:t>
            </a:r>
            <a:r>
              <a:rPr lang="pt-BR" sz="2200" dirty="0"/>
              <a:t>contábil e administrativa que </a:t>
            </a:r>
            <a:r>
              <a:rPr lang="pt-BR" sz="2200" u="sng" dirty="0"/>
              <a:t>retira o ativo </a:t>
            </a:r>
            <a:r>
              <a:rPr lang="pt-BR" sz="2200" dirty="0"/>
              <a:t>dos registros do ente público </a:t>
            </a:r>
            <a:r>
              <a:rPr lang="pt-BR" sz="2200" dirty="0">
                <a:highlight>
                  <a:srgbClr val="FFFF00"/>
                </a:highlight>
              </a:rPr>
              <a:t>após a constatação de sua inutilidade ou perda do controle sobre ele</a:t>
            </a:r>
            <a:r>
              <a:rPr lang="pt-BR" sz="2200" dirty="0"/>
              <a:t>. </a:t>
            </a:r>
            <a:endParaRPr lang="pt-BR" sz="2200" dirty="0" smtClean="0"/>
          </a:p>
          <a:p>
            <a:pPr algn="just"/>
            <a:endParaRPr lang="pt-BR" sz="2200" dirty="0"/>
          </a:p>
          <a:p>
            <a:pPr algn="just"/>
            <a:r>
              <a:rPr lang="pt-BR" sz="2200" dirty="0"/>
              <a:t>Ocorre obrigatoriamente por motivos previstos na lei, exigindo parecer técnico prévio da comissão de patrimônio.</a:t>
            </a:r>
          </a:p>
        </p:txBody>
      </p:sp>
      <p:sp>
        <p:nvSpPr>
          <p:cNvPr id="2" name="Google Shape;56;p13">
            <a:extLst>
              <a:ext uri="{FF2B5EF4-FFF2-40B4-BE49-F238E27FC236}">
                <a16:creationId xmlns="" xmlns:a16="http://schemas.microsoft.com/office/drawing/2014/main" id="{ED7EAF0B-479A-7CB5-7EA6-D529E456DBFB}"/>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1931767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11389FDF-B1B2-D349-2F1F-2B7BEEE6D126}"/>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FD6CAB61-AA88-EC13-DBC8-5B90FD0BCE68}"/>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2A8DCB75-2F1D-3599-D548-176EED5DD466}"/>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8.1 </a:t>
            </a:r>
            <a:r>
              <a:rPr lang="pt-BR" sz="2200" b="1" dirty="0">
                <a:highlight>
                  <a:srgbClr val="C0C0C0"/>
                </a:highlight>
              </a:rPr>
              <a:t>Baixa de Bens Públicos</a:t>
            </a:r>
            <a:endParaRPr lang="pt-BR" sz="2200" dirty="0">
              <a:highlight>
                <a:srgbClr val="C0C0C0"/>
              </a:highlight>
            </a:endParaRPr>
          </a:p>
          <a:p>
            <a:endParaRPr lang="pt-BR" sz="2400" dirty="0" smtClean="0"/>
          </a:p>
          <a:p>
            <a:r>
              <a:rPr lang="pt-BR" sz="1800" dirty="0" smtClean="0"/>
              <a:t>Para </a:t>
            </a:r>
            <a:r>
              <a:rPr lang="pt-BR" sz="1800" dirty="0"/>
              <a:t>que qualquer baixa seja validada legalmente e evite sanções aos servidores, a administração pública exige</a:t>
            </a:r>
            <a:r>
              <a:rPr lang="pt-BR" sz="1800" dirty="0" smtClean="0"/>
              <a:t>:</a:t>
            </a:r>
            <a:br>
              <a:rPr lang="pt-BR" sz="1800" dirty="0" smtClean="0"/>
            </a:br>
            <a:endParaRPr lang="pt-BR" sz="1800" dirty="0"/>
          </a:p>
          <a:p>
            <a:r>
              <a:rPr lang="pt-BR" sz="1800" b="1" dirty="0"/>
              <a:t>Laudo ou Parecer de Comissão:</a:t>
            </a:r>
            <a:r>
              <a:rPr lang="pt-BR" sz="1800" dirty="0"/>
              <a:t> Uma comissão de inventário ou desfazimento deve avaliar o estado do bem (</a:t>
            </a:r>
            <a:r>
              <a:rPr lang="pt-BR" sz="1800" dirty="0" err="1"/>
              <a:t>ex</a:t>
            </a:r>
            <a:r>
              <a:rPr lang="pt-BR" sz="1800" dirty="0"/>
              <a:t>: classificar se é recuperável, antieconômico ou irrecuperável).</a:t>
            </a:r>
          </a:p>
          <a:p>
            <a:endParaRPr lang="pt-BR" sz="1800" b="1" dirty="0" smtClean="0"/>
          </a:p>
          <a:p>
            <a:r>
              <a:rPr lang="pt-BR" sz="1800" b="1" dirty="0" smtClean="0"/>
              <a:t>Processo </a:t>
            </a:r>
            <a:r>
              <a:rPr lang="pt-BR" sz="1800" b="1" dirty="0"/>
              <a:t>Administrativo:</a:t>
            </a:r>
            <a:r>
              <a:rPr lang="pt-BR" sz="1800" dirty="0"/>
              <a:t> Toda baixa precisa ser documentada em sistemas como o SEI (Sistema Eletrônico de Informações) com justificativas e nexo causal robustos.</a:t>
            </a:r>
          </a:p>
          <a:p>
            <a:pPr algn="just"/>
            <a:endParaRPr lang="pt-BR" sz="1800" dirty="0" smtClean="0"/>
          </a:p>
        </p:txBody>
      </p:sp>
      <p:sp>
        <p:nvSpPr>
          <p:cNvPr id="2" name="Google Shape;56;p13">
            <a:extLst>
              <a:ext uri="{FF2B5EF4-FFF2-40B4-BE49-F238E27FC236}">
                <a16:creationId xmlns="" xmlns:a16="http://schemas.microsoft.com/office/drawing/2014/main" id="{ED7EAF0B-479A-7CB5-7EA6-D529E456DBFB}"/>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19532480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034FCCB0-00E6-6AB8-A179-4BA6FCA0D298}"/>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C33F4F8C-0778-70BC-A593-792772236A39}"/>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29B3FFA1-4D15-9974-E937-E25D55CD0D19}"/>
              </a:ext>
            </a:extLst>
          </p:cNvPr>
          <p:cNvSpPr txBox="1"/>
          <p:nvPr/>
        </p:nvSpPr>
        <p:spPr>
          <a:xfrm>
            <a:off x="63943" y="201591"/>
            <a:ext cx="8926980" cy="4468270"/>
          </a:xfrm>
          <a:prstGeom prst="rect">
            <a:avLst/>
          </a:prstGeom>
          <a:noFill/>
          <a:ln>
            <a:noFill/>
          </a:ln>
        </p:spPr>
        <p:txBody>
          <a:bodyPr spcFirstLastPara="1" wrap="square" lIns="91425" tIns="91425" rIns="91425" bIns="91425" anchor="t" anchorCtr="0">
            <a:noAutofit/>
          </a:bodyPr>
          <a:lstStyle/>
          <a:p>
            <a:pPr algn="just"/>
            <a:r>
              <a:rPr lang="pt-BR" sz="2200" b="1" dirty="0" smtClean="0">
                <a:highlight>
                  <a:srgbClr val="C0C0C0"/>
                </a:highlight>
              </a:rPr>
              <a:t>8.2 </a:t>
            </a:r>
            <a:r>
              <a:rPr lang="pt-BR" sz="2200" b="1" dirty="0">
                <a:highlight>
                  <a:srgbClr val="C0C0C0"/>
                </a:highlight>
              </a:rPr>
              <a:t>Baixa de Bens Públicos</a:t>
            </a:r>
            <a:endParaRPr lang="pt-BR" sz="2200" dirty="0">
              <a:highlight>
                <a:srgbClr val="C0C0C0"/>
              </a:highlight>
            </a:endParaRPr>
          </a:p>
          <a:p>
            <a:pPr lvl="0" algn="just"/>
            <a:endParaRPr lang="pt-BR" sz="2200" b="1" dirty="0" smtClean="0"/>
          </a:p>
          <a:p>
            <a:pPr lvl="0" algn="just"/>
            <a:r>
              <a:rPr lang="pt-BR" sz="2000" b="1" dirty="0" smtClean="0"/>
              <a:t>Ex</a:t>
            </a:r>
            <a:r>
              <a:rPr lang="pt-BR" sz="2000" b="1" dirty="0"/>
              <a:t>.:</a:t>
            </a:r>
            <a:r>
              <a:rPr lang="pt-BR" sz="2000" dirty="0"/>
              <a:t> A baixa patrimonial de um microcomputador queimado, obsoleto ou irrecuperável </a:t>
            </a:r>
            <a:r>
              <a:rPr lang="pt-BR" sz="2000" dirty="0" smtClean="0"/>
              <a:t>comercialmente ou um gerador de energia a diesel.  </a:t>
            </a:r>
          </a:p>
          <a:p>
            <a:pPr lvl="0" algn="just"/>
            <a:endParaRPr lang="pt-BR" sz="2200" dirty="0"/>
          </a:p>
          <a:p>
            <a:pPr lvl="0" algn="just"/>
            <a:r>
              <a:rPr lang="pt-BR" sz="2200" dirty="0" smtClean="0"/>
              <a:t> </a:t>
            </a:r>
            <a:endParaRPr lang="pt-BR" sz="2200" dirty="0"/>
          </a:p>
          <a:p>
            <a:pPr lvl="0" algn="just"/>
            <a:endParaRPr lang="pt-BR" sz="2200" b="1" dirty="0" smtClean="0"/>
          </a:p>
          <a:p>
            <a:pPr lvl="0" algn="just"/>
            <a:endParaRPr lang="pt-BR" sz="2200" b="1" dirty="0"/>
          </a:p>
          <a:p>
            <a:pPr lvl="0" algn="just"/>
            <a:endParaRPr lang="pt-BR" sz="1200" b="1" dirty="0" smtClean="0"/>
          </a:p>
          <a:p>
            <a:pPr lvl="0" algn="just"/>
            <a:endParaRPr lang="pt-BR" sz="1200" b="1" dirty="0"/>
          </a:p>
          <a:p>
            <a:pPr lvl="0" algn="just"/>
            <a:endParaRPr lang="pt-BR" sz="1200" b="1" dirty="0" smtClean="0"/>
          </a:p>
          <a:p>
            <a:pPr lvl="0" algn="just"/>
            <a:endParaRPr lang="pt-BR" sz="1200" b="1" dirty="0"/>
          </a:p>
          <a:p>
            <a:pPr lvl="0" algn="just"/>
            <a:r>
              <a:rPr lang="pt-BR" sz="1200" b="1" dirty="0" smtClean="0"/>
              <a:t>Fontes</a:t>
            </a:r>
            <a:r>
              <a:rPr lang="pt-BR" sz="1200" b="1" dirty="0"/>
              <a:t>:</a:t>
            </a:r>
            <a:r>
              <a:rPr lang="pt-BR" sz="1200" dirty="0"/>
              <a:t> </a:t>
            </a:r>
          </a:p>
          <a:p>
            <a:pPr lvl="0" algn="just"/>
            <a:r>
              <a:rPr lang="pt-BR" sz="1200" dirty="0"/>
              <a:t>Lei Federal nº 14.133/2021 (Alienação de Bens);</a:t>
            </a:r>
          </a:p>
          <a:p>
            <a:pPr lvl="0" algn="just"/>
            <a:r>
              <a:rPr lang="pt-BR" sz="1200" dirty="0"/>
              <a:t>Manual de Gestão e Desfazimento de Bens Móveis - PGFN.</a:t>
            </a:r>
          </a:p>
        </p:txBody>
      </p:sp>
      <p:sp>
        <p:nvSpPr>
          <p:cNvPr id="2" name="Google Shape;56;p13">
            <a:extLst>
              <a:ext uri="{FF2B5EF4-FFF2-40B4-BE49-F238E27FC236}">
                <a16:creationId xmlns="" xmlns:a16="http://schemas.microsoft.com/office/drawing/2014/main" id="{AFC78D5A-DE5E-91C2-6A8D-45834DED205F}"/>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7960" y="1653917"/>
            <a:ext cx="2901697" cy="2135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35072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4DC9FAC5-707D-F9E5-16C5-2F01057AD468}"/>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ED1BBCF5-3D7F-E70C-C6E4-22E97CA69742}"/>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73721FCD-80EF-BA60-4486-DF00A2AB5FFB}"/>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9. Outros Pontos (Consumo e Abastecimento)</a:t>
            </a:r>
            <a:endParaRPr lang="pt-BR" sz="2200" dirty="0">
              <a:highlight>
                <a:srgbClr val="C0C0C0"/>
              </a:highlight>
            </a:endParaRPr>
          </a:p>
          <a:p>
            <a:pPr algn="just"/>
            <a:endParaRPr lang="pt-BR" sz="2200" dirty="0" smtClean="0"/>
          </a:p>
          <a:p>
            <a:pPr algn="just"/>
            <a:r>
              <a:rPr lang="pt-BR" sz="1800" dirty="0" smtClean="0"/>
              <a:t>Além </a:t>
            </a:r>
            <a:r>
              <a:rPr lang="pt-BR" sz="1800" dirty="0"/>
              <a:t>do controle estático, a administração </a:t>
            </a:r>
            <a:r>
              <a:rPr lang="pt-BR" sz="1800" dirty="0">
                <a:highlight>
                  <a:srgbClr val="FFFF00"/>
                </a:highlight>
              </a:rPr>
              <a:t>gerencia pontos dinâmicos vinculados aos bens públicos</a:t>
            </a:r>
            <a:r>
              <a:rPr lang="pt-BR" sz="1800" dirty="0"/>
              <a:t>. </a:t>
            </a:r>
            <a:endParaRPr lang="pt-BR" sz="1800" dirty="0" smtClean="0"/>
          </a:p>
          <a:p>
            <a:pPr algn="just"/>
            <a:endParaRPr lang="pt-BR" sz="2200" dirty="0" smtClean="0"/>
          </a:p>
          <a:p>
            <a:pPr algn="just"/>
            <a:endParaRPr lang="pt-BR" sz="2200" dirty="0" smtClean="0"/>
          </a:p>
          <a:p>
            <a:pPr algn="just"/>
            <a:endParaRPr lang="pt-BR" sz="2200" dirty="0" smtClean="0"/>
          </a:p>
          <a:p>
            <a:pPr algn="just"/>
            <a:endParaRPr lang="pt-BR" sz="2200" dirty="0"/>
          </a:p>
          <a:p>
            <a:pPr algn="just"/>
            <a:r>
              <a:rPr lang="pt-BR" dirty="0"/>
              <a:t>Envolvendo a governança sobre equipamentos de tração mecânica que consomem combustível, </a:t>
            </a:r>
            <a:r>
              <a:rPr lang="pt-BR" u="sng" dirty="0"/>
              <a:t>exigindo o monitoramento de medidores físicos</a:t>
            </a:r>
            <a:r>
              <a:rPr lang="pt-BR" dirty="0"/>
              <a:t> como hodômetros ou horímetros para auditar a eficiência operacional.</a:t>
            </a:r>
            <a:endParaRPr lang="pt-BR" dirty="0">
              <a:solidFill>
                <a:schemeClr val="tx1"/>
              </a:solidFill>
            </a:endParaRPr>
          </a:p>
        </p:txBody>
      </p:sp>
      <p:sp>
        <p:nvSpPr>
          <p:cNvPr id="2" name="Google Shape;56;p13">
            <a:extLst>
              <a:ext uri="{FF2B5EF4-FFF2-40B4-BE49-F238E27FC236}">
                <a16:creationId xmlns="" xmlns:a16="http://schemas.microsoft.com/office/drawing/2014/main" id="{12EEA810-F593-A0CC-3404-42E7079AA6EE}"/>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985" y="1298064"/>
            <a:ext cx="2637336" cy="1372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99257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CE989F39-2E1C-F9FC-FE15-D29AB34B1C9E}"/>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DC286D20-3468-2AD1-533D-E5AA4F6F51BA}"/>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8881B127-0918-7F01-5372-CC7F4C3586AD}"/>
              </a:ext>
            </a:extLst>
          </p:cNvPr>
          <p:cNvSpPr txBox="1"/>
          <p:nvPr/>
        </p:nvSpPr>
        <p:spPr>
          <a:xfrm>
            <a:off x="115099" y="206040"/>
            <a:ext cx="8759394" cy="4063741"/>
          </a:xfrm>
          <a:prstGeom prst="rect">
            <a:avLst/>
          </a:prstGeom>
          <a:noFill/>
          <a:ln>
            <a:noFill/>
          </a:ln>
        </p:spPr>
        <p:txBody>
          <a:bodyPr spcFirstLastPara="1" wrap="square" lIns="91425" tIns="91425" rIns="91425" bIns="91425" anchor="t" anchorCtr="0">
            <a:noAutofit/>
          </a:bodyPr>
          <a:lstStyle/>
          <a:p>
            <a:pPr algn="just"/>
            <a:r>
              <a:rPr lang="pt-BR" sz="2200" b="1" dirty="0">
                <a:highlight>
                  <a:srgbClr val="C0C0C0"/>
                </a:highlight>
              </a:rPr>
              <a:t>9. Outros Pontos (Consumo e Abastecimento)</a:t>
            </a:r>
            <a:endParaRPr lang="pt-BR" sz="2200" dirty="0">
              <a:highlight>
                <a:srgbClr val="C0C0C0"/>
              </a:highlight>
            </a:endParaRPr>
          </a:p>
          <a:p>
            <a:pPr lvl="0" algn="just"/>
            <a:endParaRPr lang="pt-BR" sz="2200" b="1" dirty="0" smtClean="0"/>
          </a:p>
          <a:p>
            <a:pPr lvl="0" algn="just"/>
            <a:r>
              <a:rPr lang="pt-BR" sz="2200" b="1" dirty="0" smtClean="0"/>
              <a:t>Ex</a:t>
            </a:r>
            <a:r>
              <a:rPr lang="pt-BR" sz="2200" b="1" dirty="0"/>
              <a:t>.:</a:t>
            </a:r>
            <a:r>
              <a:rPr lang="pt-BR" sz="2200" dirty="0"/>
              <a:t> O controle de consumo de diesel de um trator de esteira monitorado exclusivamente via horímetro. </a:t>
            </a:r>
          </a:p>
          <a:p>
            <a:pPr algn="just"/>
            <a:endParaRPr lang="pt-BR" sz="2200" b="1" dirty="0" smtClean="0"/>
          </a:p>
          <a:p>
            <a:pPr algn="just"/>
            <a:endParaRPr lang="pt-BR" sz="2200" b="1" dirty="0"/>
          </a:p>
          <a:p>
            <a:pPr algn="just"/>
            <a:endParaRPr lang="pt-BR" sz="2200" b="1" dirty="0" smtClean="0"/>
          </a:p>
          <a:p>
            <a:pPr algn="just"/>
            <a:endParaRPr lang="pt-BR" sz="2200" b="1" dirty="0"/>
          </a:p>
          <a:p>
            <a:pPr algn="just"/>
            <a:endParaRPr lang="pt-BR" sz="2200" b="1" dirty="0" smtClean="0"/>
          </a:p>
          <a:p>
            <a:pPr algn="just"/>
            <a:endParaRPr lang="pt-BR" sz="2200" b="1" dirty="0"/>
          </a:p>
          <a:p>
            <a:pPr algn="just"/>
            <a:r>
              <a:rPr lang="pt-BR" sz="1200" b="1" dirty="0"/>
              <a:t>Fontes:</a:t>
            </a:r>
            <a:r>
              <a:rPr lang="pt-BR" sz="1200" dirty="0"/>
              <a:t> </a:t>
            </a:r>
          </a:p>
          <a:p>
            <a:pPr algn="just"/>
            <a:r>
              <a:rPr lang="pt-BR" sz="1200" dirty="0"/>
              <a:t>Tabelas de Agrupamento de Bens e Medidores do SIM-AM (TCE-PR); </a:t>
            </a:r>
          </a:p>
          <a:p>
            <a:pPr algn="just"/>
            <a:r>
              <a:rPr lang="pt-BR" sz="1200" dirty="0"/>
              <a:t>Princípios da Eficiência na Administração Pública (Art. 37, CF). </a:t>
            </a:r>
            <a:endParaRPr lang="pt-BR" sz="1200" dirty="0">
              <a:solidFill>
                <a:schemeClr val="tx1"/>
              </a:solidFill>
            </a:endParaRPr>
          </a:p>
        </p:txBody>
      </p:sp>
      <p:sp>
        <p:nvSpPr>
          <p:cNvPr id="2" name="Google Shape;56;p13">
            <a:extLst>
              <a:ext uri="{FF2B5EF4-FFF2-40B4-BE49-F238E27FC236}">
                <a16:creationId xmlns="" xmlns:a16="http://schemas.microsoft.com/office/drawing/2014/main" id="{EF51065C-E5FD-9743-726A-80236173503C}"/>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6697" y="1581966"/>
            <a:ext cx="3401823" cy="1979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033" y="1799652"/>
            <a:ext cx="2915850" cy="173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9500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39FE65FC-0FB4-F37B-A5A6-67855F836E0F}"/>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903AFFBC-B19C-F647-3B22-9FF8FBC4368B}"/>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C844B46A-FDDF-3540-9E41-F5971E69A88C}"/>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solidFill>
                  <a:srgbClr val="00B0F0"/>
                </a:solidFill>
              </a:rPr>
              <a:t>Questão 1</a:t>
            </a:r>
            <a:endParaRPr lang="pt-BR" sz="2200" dirty="0">
              <a:solidFill>
                <a:srgbClr val="00B0F0"/>
              </a:solidFill>
            </a:endParaRPr>
          </a:p>
          <a:p>
            <a:pPr algn="just"/>
            <a:r>
              <a:rPr lang="pt-BR" sz="2200" dirty="0">
                <a:solidFill>
                  <a:srgbClr val="00B0F0"/>
                </a:solidFill>
              </a:rPr>
              <a:t>O ativo imobilizado representa uma das principais categorias do patrimônio público. </a:t>
            </a:r>
            <a:endParaRPr lang="pt-BR" sz="2200" dirty="0" smtClean="0">
              <a:solidFill>
                <a:srgbClr val="00B0F0"/>
              </a:solidFill>
            </a:endParaRPr>
          </a:p>
          <a:p>
            <a:pPr algn="just"/>
            <a:endParaRPr lang="pt-BR" sz="2200" dirty="0">
              <a:solidFill>
                <a:srgbClr val="00B0F0"/>
              </a:solidFill>
            </a:endParaRPr>
          </a:p>
          <a:p>
            <a:pPr algn="just"/>
            <a:r>
              <a:rPr lang="pt-BR" sz="2200" dirty="0">
                <a:solidFill>
                  <a:srgbClr val="00B0F0"/>
                </a:solidFill>
              </a:rPr>
              <a:t>Explique o que caracteriza um ativo imobilizado no setor público, quais são os requisitos para seu reconhecimento inicial e cite um exemplo de aplicação prática.</a:t>
            </a:r>
          </a:p>
        </p:txBody>
      </p:sp>
      <p:sp>
        <p:nvSpPr>
          <p:cNvPr id="2" name="Google Shape;56;p13">
            <a:extLst>
              <a:ext uri="{FF2B5EF4-FFF2-40B4-BE49-F238E27FC236}">
                <a16:creationId xmlns="" xmlns:a16="http://schemas.microsoft.com/office/drawing/2014/main" id="{2B2D451C-DFB6-93EE-46D6-6B584FCF5DD1}"/>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16866733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DB19BD36-620B-4B66-0541-8558565FA60B}"/>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94F09880-C485-94E2-FB6C-62B3CA74E758}"/>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DFE06B5B-092E-BCD9-183B-01BF54E66878}"/>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solidFill>
                  <a:srgbClr val="00B0F0"/>
                </a:solidFill>
              </a:rPr>
              <a:t>Questão 2</a:t>
            </a:r>
            <a:endParaRPr lang="pt-BR" sz="2200" dirty="0">
              <a:solidFill>
                <a:srgbClr val="00B0F0"/>
              </a:solidFill>
            </a:endParaRPr>
          </a:p>
          <a:p>
            <a:pPr algn="just"/>
            <a:endParaRPr lang="pt-BR" sz="2200" dirty="0" smtClean="0">
              <a:solidFill>
                <a:srgbClr val="00B0F0"/>
              </a:solidFill>
            </a:endParaRPr>
          </a:p>
          <a:p>
            <a:pPr algn="just"/>
            <a:r>
              <a:rPr lang="pt-BR" sz="2200" dirty="0" smtClean="0">
                <a:solidFill>
                  <a:srgbClr val="00B0F0"/>
                </a:solidFill>
              </a:rPr>
              <a:t>O </a:t>
            </a:r>
            <a:r>
              <a:rPr lang="pt-BR" sz="2200" dirty="0">
                <a:solidFill>
                  <a:srgbClr val="00B0F0"/>
                </a:solidFill>
              </a:rPr>
              <a:t>inventário patrimonial é considerado um importante instrumento de controle da Administração Pública. </a:t>
            </a:r>
          </a:p>
          <a:p>
            <a:pPr algn="just"/>
            <a:endParaRPr lang="pt-BR" sz="2200" dirty="0" smtClean="0">
              <a:solidFill>
                <a:srgbClr val="00B0F0"/>
              </a:solidFill>
            </a:endParaRPr>
          </a:p>
          <a:p>
            <a:pPr algn="just"/>
            <a:r>
              <a:rPr lang="pt-BR" sz="2200" dirty="0" smtClean="0">
                <a:solidFill>
                  <a:srgbClr val="00B0F0"/>
                </a:solidFill>
              </a:rPr>
              <a:t>Explique </a:t>
            </a:r>
            <a:r>
              <a:rPr lang="pt-BR" sz="2200" dirty="0">
                <a:solidFill>
                  <a:srgbClr val="00B0F0"/>
                </a:solidFill>
              </a:rPr>
              <a:t>sua finalidade, descreva sua importância para a gestão patrimonial e indique qual dispositivo legal estabelece sua realização.</a:t>
            </a:r>
          </a:p>
          <a:p>
            <a:pPr algn="just"/>
            <a:r>
              <a:rPr lang="pt-BR" sz="2200" dirty="0"/>
              <a:t> </a:t>
            </a:r>
            <a:endParaRPr lang="pt-BR" sz="2200" dirty="0">
              <a:solidFill>
                <a:schemeClr val="tx1"/>
              </a:solidFill>
            </a:endParaRPr>
          </a:p>
        </p:txBody>
      </p:sp>
      <p:sp>
        <p:nvSpPr>
          <p:cNvPr id="2" name="Google Shape;56;p13">
            <a:extLst>
              <a:ext uri="{FF2B5EF4-FFF2-40B4-BE49-F238E27FC236}">
                <a16:creationId xmlns="" xmlns:a16="http://schemas.microsoft.com/office/drawing/2014/main" id="{40A4A4A7-BB58-1D42-4DF8-07FADBF417AA}"/>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22757488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C601A6E4-BBB0-61F5-548A-1D95C546264F}"/>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496CC71C-90E2-EE2D-2AC3-B144C042A827}"/>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A16DC6DF-F902-FBF4-417F-BCC6EB93D597}"/>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2200" b="1" dirty="0">
                <a:solidFill>
                  <a:srgbClr val="00B0F0"/>
                </a:solidFill>
              </a:rPr>
              <a:t>Questão 3</a:t>
            </a:r>
            <a:endParaRPr lang="pt-BR" sz="2200" dirty="0">
              <a:solidFill>
                <a:srgbClr val="00B0F0"/>
              </a:solidFill>
            </a:endParaRPr>
          </a:p>
          <a:p>
            <a:pPr algn="just"/>
            <a:endParaRPr lang="pt-BR" sz="2200" dirty="0" smtClean="0">
              <a:solidFill>
                <a:srgbClr val="00B0F0"/>
              </a:solidFill>
            </a:endParaRPr>
          </a:p>
          <a:p>
            <a:pPr algn="just"/>
            <a:r>
              <a:rPr lang="pt-BR" sz="2200" dirty="0" smtClean="0">
                <a:solidFill>
                  <a:srgbClr val="00B0F0"/>
                </a:solidFill>
              </a:rPr>
              <a:t>Os </a:t>
            </a:r>
            <a:r>
              <a:rPr lang="pt-BR" sz="2200" dirty="0">
                <a:solidFill>
                  <a:srgbClr val="00B0F0"/>
                </a:solidFill>
              </a:rPr>
              <a:t>bens públicos podem ser classificados conforme sua destinação. </a:t>
            </a:r>
            <a:endParaRPr lang="pt-BR" sz="2200" dirty="0" smtClean="0">
              <a:solidFill>
                <a:srgbClr val="00B0F0"/>
              </a:solidFill>
            </a:endParaRPr>
          </a:p>
          <a:p>
            <a:pPr algn="just"/>
            <a:endParaRPr lang="pt-BR" sz="2200" dirty="0">
              <a:solidFill>
                <a:srgbClr val="00B0F0"/>
              </a:solidFill>
            </a:endParaRPr>
          </a:p>
          <a:p>
            <a:pPr algn="just"/>
            <a:r>
              <a:rPr lang="pt-BR" sz="2200" dirty="0" smtClean="0">
                <a:solidFill>
                  <a:srgbClr val="00B0F0"/>
                </a:solidFill>
              </a:rPr>
              <a:t>Explique </a:t>
            </a:r>
            <a:r>
              <a:rPr lang="pt-BR" sz="2200" dirty="0">
                <a:solidFill>
                  <a:srgbClr val="00B0F0"/>
                </a:solidFill>
              </a:rPr>
              <a:t>as diferenças entre bens de uso comum do povo, bens de uso especial e bens dominicais, apresentando um exemplo de cada categoria e comentando as principais implicações jurídicas dessa classificação.</a:t>
            </a:r>
          </a:p>
        </p:txBody>
      </p:sp>
      <p:sp>
        <p:nvSpPr>
          <p:cNvPr id="2" name="Google Shape;56;p13">
            <a:extLst>
              <a:ext uri="{FF2B5EF4-FFF2-40B4-BE49-F238E27FC236}">
                <a16:creationId xmlns="" xmlns:a16="http://schemas.microsoft.com/office/drawing/2014/main" id="{0C6BAD12-453E-3530-9B96-F3C542D4A8EC}"/>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422117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 xmlns:a16="http://schemas.microsoft.com/office/drawing/2014/main" id="{C61ABFEF-2D2E-DCE4-066B-259370239BFF}"/>
            </a:ext>
          </a:extLst>
        </p:cNvPr>
        <p:cNvGrpSpPr/>
        <p:nvPr/>
      </p:nvGrpSpPr>
      <p:grpSpPr>
        <a:xfrm>
          <a:off x="0" y="0"/>
          <a:ext cx="0" cy="0"/>
          <a:chOff x="0" y="0"/>
          <a:chExt cx="0" cy="0"/>
        </a:xfrm>
      </p:grpSpPr>
      <p:pic>
        <p:nvPicPr>
          <p:cNvPr id="60" name="Google Shape;60;p14" title="FUNDO-APRESENTAÇÃO.png">
            <a:extLst>
              <a:ext uri="{FF2B5EF4-FFF2-40B4-BE49-F238E27FC236}">
                <a16:creationId xmlns="" xmlns:a16="http://schemas.microsoft.com/office/drawing/2014/main" id="{96783A1B-211D-53E2-E1B2-2AEB0F9178A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61" name="Google Shape;61;p14">
            <a:extLst>
              <a:ext uri="{FF2B5EF4-FFF2-40B4-BE49-F238E27FC236}">
                <a16:creationId xmlns="" xmlns:a16="http://schemas.microsoft.com/office/drawing/2014/main" id="{E01CDD6E-EF85-E1A1-02D1-D7519CEAD011}"/>
              </a:ext>
            </a:extLst>
          </p:cNvPr>
          <p:cNvSpPr txBox="1"/>
          <p:nvPr/>
        </p:nvSpPr>
        <p:spPr>
          <a:xfrm>
            <a:off x="162043" y="206041"/>
            <a:ext cx="8712450" cy="3857700"/>
          </a:xfrm>
          <a:prstGeom prst="rect">
            <a:avLst/>
          </a:prstGeom>
          <a:noFill/>
          <a:ln>
            <a:noFill/>
          </a:ln>
        </p:spPr>
        <p:txBody>
          <a:bodyPr spcFirstLastPara="1" wrap="square" lIns="91425" tIns="91425" rIns="91425" bIns="91425" anchor="t" anchorCtr="0">
            <a:noAutofit/>
          </a:bodyPr>
          <a:lstStyle/>
          <a:p>
            <a:pPr algn="just"/>
            <a:r>
              <a:rPr lang="pt-BR" sz="1600" b="1" dirty="0"/>
              <a:t>Referência</a:t>
            </a:r>
          </a:p>
          <a:p>
            <a:pPr algn="just"/>
            <a:r>
              <a:rPr lang="pt-BR" sz="1500" dirty="0">
                <a:solidFill>
                  <a:schemeClr val="tx1"/>
                </a:solidFill>
              </a:rPr>
              <a:t>Brasil. Lei nº 4.320, de 17 de março de 1964. Estatui Normas Gerais de Direito Financeiro para elaboração </a:t>
            </a:r>
            <a:r>
              <a:rPr lang="pt-BR" sz="1500">
                <a:solidFill>
                  <a:schemeClr val="tx1"/>
                </a:solidFill>
              </a:rPr>
              <a:t>e controle </a:t>
            </a:r>
            <a:r>
              <a:rPr lang="pt-BR" sz="1500" dirty="0">
                <a:solidFill>
                  <a:schemeClr val="tx1"/>
                </a:solidFill>
              </a:rPr>
              <a:t>dos orçamentos e balanços da União, dos Estados, dos Municípios e do Distrito Federal. Brasília, DF, 1964.</a:t>
            </a:r>
          </a:p>
          <a:p>
            <a:pPr algn="just"/>
            <a:r>
              <a:rPr lang="pt-BR" sz="1500" dirty="0">
                <a:solidFill>
                  <a:schemeClr val="tx1"/>
                </a:solidFill>
              </a:rPr>
              <a:t>Secretaria do Tesouro Nacional (STN). </a:t>
            </a:r>
            <a:r>
              <a:rPr lang="pt-BR" sz="1500" i="1" dirty="0">
                <a:solidFill>
                  <a:schemeClr val="tx1"/>
                </a:solidFill>
              </a:rPr>
              <a:t>Manual de Contabilidade Aplicada ao Setor Público (MCASP)</a:t>
            </a:r>
            <a:r>
              <a:rPr lang="pt-BR" sz="1500" dirty="0">
                <a:solidFill>
                  <a:schemeClr val="tx1"/>
                </a:solidFill>
              </a:rPr>
              <a:t>. 10. ed. Brasília: STN, 2023.</a:t>
            </a:r>
          </a:p>
          <a:p>
            <a:pPr algn="just"/>
            <a:r>
              <a:rPr lang="pt-BR" sz="1500" dirty="0">
                <a:solidFill>
                  <a:schemeClr val="tx1"/>
                </a:solidFill>
              </a:rPr>
              <a:t>Conselho Federal de Contabilidade (CFC). </a:t>
            </a:r>
            <a:r>
              <a:rPr lang="pt-BR" sz="1500" i="1" dirty="0">
                <a:solidFill>
                  <a:schemeClr val="tx1"/>
                </a:solidFill>
              </a:rPr>
              <a:t>NBC TSP 07 – Ativo Imobilizado</a:t>
            </a:r>
            <a:r>
              <a:rPr lang="pt-BR" sz="1500" dirty="0">
                <a:solidFill>
                  <a:schemeClr val="tx1"/>
                </a:solidFill>
              </a:rPr>
              <a:t>. Brasília: CFC, 2017.</a:t>
            </a:r>
          </a:p>
          <a:p>
            <a:pPr algn="just"/>
            <a:r>
              <a:rPr lang="pt-BR" sz="1500" dirty="0">
                <a:solidFill>
                  <a:schemeClr val="tx1"/>
                </a:solidFill>
              </a:rPr>
              <a:t>Tribunal de Contas do Estado do Paraná (TCE-PR). </a:t>
            </a:r>
            <a:r>
              <a:rPr lang="pt-BR" sz="1500" i="1" dirty="0">
                <a:solidFill>
                  <a:schemeClr val="tx1"/>
                </a:solidFill>
              </a:rPr>
              <a:t>Manual do Sistema de Informações Municipais - Acompanhamento Mensal (SIM-AM)</a:t>
            </a:r>
            <a:r>
              <a:rPr lang="pt-BR" sz="1500" dirty="0">
                <a:solidFill>
                  <a:schemeClr val="tx1"/>
                </a:solidFill>
              </a:rPr>
              <a:t>: Módulo Patrimônio. Curitiba: TCE-PR.</a:t>
            </a:r>
          </a:p>
          <a:p>
            <a:pPr algn="just"/>
            <a:r>
              <a:rPr lang="pt-BR" sz="1500" dirty="0">
                <a:solidFill>
                  <a:schemeClr val="tx1"/>
                </a:solidFill>
              </a:rPr>
              <a:t>Brasil. Código Civil Brasileiro. Lei nº 10.406, de 10 de janeiro de 2002. Institui o Código Civil. Brasília, DF, 2002.</a:t>
            </a:r>
          </a:p>
          <a:p>
            <a:pPr algn="just"/>
            <a:r>
              <a:rPr lang="pt-BR" sz="1500" dirty="0">
                <a:solidFill>
                  <a:schemeClr val="tx1"/>
                </a:solidFill>
              </a:rPr>
              <a:t>Brasil. Lei nº 14.133, de 1º de abril de 2021. Lei de Licitações e Contratos Administrativos. Brasília, DF, 2021.</a:t>
            </a:r>
          </a:p>
          <a:p>
            <a:pPr algn="just"/>
            <a:endParaRPr lang="pt-BR" sz="2200" dirty="0">
              <a:highlight>
                <a:srgbClr val="FFFF00"/>
              </a:highlight>
            </a:endParaRPr>
          </a:p>
        </p:txBody>
      </p:sp>
      <p:sp>
        <p:nvSpPr>
          <p:cNvPr id="2" name="Google Shape;56;p13">
            <a:extLst>
              <a:ext uri="{FF2B5EF4-FFF2-40B4-BE49-F238E27FC236}">
                <a16:creationId xmlns="" xmlns:a16="http://schemas.microsoft.com/office/drawing/2014/main" id="{40539260-EE9F-2E52-7071-7A9B736BCE4C}"/>
              </a:ext>
            </a:extLst>
          </p:cNvPr>
          <p:cNvSpPr txBox="1"/>
          <p:nvPr/>
        </p:nvSpPr>
        <p:spPr>
          <a:xfrm>
            <a:off x="1771048" y="4269782"/>
            <a:ext cx="5804034" cy="400079"/>
          </a:xfrm>
          <a:prstGeom prst="rect">
            <a:avLst/>
          </a:prstGeom>
          <a:noFill/>
          <a:ln>
            <a:noFill/>
          </a:ln>
        </p:spPr>
        <p:txBody>
          <a:bodyPr spcFirstLastPara="1" wrap="square" lIns="91425" tIns="91425" rIns="91425" bIns="91425" anchor="t" anchorCtr="0">
            <a:spAutoFit/>
          </a:bodyPr>
          <a:lstStyle/>
          <a:p>
            <a:pPr lvl="0"/>
            <a:r>
              <a:rPr lang="pt-BR" dirty="0">
                <a:solidFill>
                  <a:srgbClr val="00B0F0"/>
                </a:solidFill>
              </a:rPr>
              <a:t>Patrimônio Público em Estudo</a:t>
            </a:r>
            <a:endParaRPr sz="2800" dirty="0">
              <a:solidFill>
                <a:srgbClr val="00B0F0"/>
              </a:solidFill>
              <a:highlight>
                <a:srgbClr val="FF6600"/>
              </a:highlight>
              <a:latin typeface="Arial" panose="020B0604020202020204" pitchFamily="34" charset="0"/>
              <a:ea typeface="Montserrat"/>
              <a:cs typeface="Arial" panose="020B0604020202020204" pitchFamily="34" charset="0"/>
              <a:sym typeface="Montserrat"/>
            </a:endParaRPr>
          </a:p>
        </p:txBody>
      </p:sp>
    </p:spTree>
    <p:extLst>
      <p:ext uri="{BB962C8B-B14F-4D97-AF65-F5344CB8AC3E}">
        <p14:creationId xmlns:p14="http://schemas.microsoft.com/office/powerpoint/2010/main" val="32970418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 xmlns:a16="http://schemas.microsoft.com/office/drawing/2014/main" id="{C12EA52B-50A7-B951-E9D1-698BA3A660B6}"/>
            </a:ext>
          </a:extLst>
        </p:cNvPr>
        <p:cNvGrpSpPr/>
        <p:nvPr/>
      </p:nvGrpSpPr>
      <p:grpSpPr>
        <a:xfrm>
          <a:off x="0" y="0"/>
          <a:ext cx="0" cy="0"/>
          <a:chOff x="0" y="0"/>
          <a:chExt cx="0" cy="0"/>
        </a:xfrm>
      </p:grpSpPr>
      <p:pic>
        <p:nvPicPr>
          <p:cNvPr id="54" name="Google Shape;54;p13" title="capa-apresentação.png">
            <a:extLst>
              <a:ext uri="{FF2B5EF4-FFF2-40B4-BE49-F238E27FC236}">
                <a16:creationId xmlns="" xmlns:a16="http://schemas.microsoft.com/office/drawing/2014/main" id="{1902E727-8DF0-42AC-73AD-F27385E3FD1E}"/>
              </a:ext>
            </a:extLst>
          </p:cNvPr>
          <p:cNvPicPr preferRelativeResize="0"/>
          <p:nvPr/>
        </p:nvPicPr>
        <p:blipFill>
          <a:blip r:embed="rId3">
            <a:alphaModFix/>
          </a:blip>
          <a:stretch>
            <a:fillRect/>
          </a:stretch>
        </p:blipFill>
        <p:spPr>
          <a:xfrm>
            <a:off x="0" y="0"/>
            <a:ext cx="9144000" cy="5143505"/>
          </a:xfrm>
          <a:prstGeom prst="rect">
            <a:avLst/>
          </a:prstGeom>
          <a:noFill/>
          <a:ln>
            <a:noFill/>
          </a:ln>
        </p:spPr>
      </p:pic>
      <p:sp>
        <p:nvSpPr>
          <p:cNvPr id="55" name="Google Shape;55;p13">
            <a:extLst>
              <a:ext uri="{FF2B5EF4-FFF2-40B4-BE49-F238E27FC236}">
                <a16:creationId xmlns="" xmlns:a16="http://schemas.microsoft.com/office/drawing/2014/main" id="{E3351664-52A5-31FE-6B6B-F42A168FB837}"/>
              </a:ext>
            </a:extLst>
          </p:cNvPr>
          <p:cNvSpPr txBox="1"/>
          <p:nvPr/>
        </p:nvSpPr>
        <p:spPr>
          <a:xfrm>
            <a:off x="1228478" y="1855458"/>
            <a:ext cx="6872700" cy="861744"/>
          </a:xfrm>
          <a:prstGeom prst="rect">
            <a:avLst/>
          </a:prstGeom>
          <a:noFill/>
          <a:ln>
            <a:noFill/>
          </a:ln>
        </p:spPr>
        <p:txBody>
          <a:bodyPr spcFirstLastPara="1" wrap="square" lIns="91425" tIns="91425" rIns="91425" bIns="91425" anchor="t" anchorCtr="0">
            <a:spAutoFit/>
          </a:bodyPr>
          <a:lstStyle/>
          <a:p>
            <a:pPr lvl="0" algn="ctr"/>
            <a:r>
              <a:rPr lang="pt-BR" sz="4400" b="1" dirty="0">
                <a:solidFill>
                  <a:srgbClr val="00B0F0"/>
                </a:solidFill>
                <a:latin typeface="Arial" panose="020B0604020202020204" pitchFamily="34" charset="0"/>
                <a:cs typeface="Arial" panose="020B0604020202020204" pitchFamily="34" charset="0"/>
              </a:rPr>
              <a:t>D ú v i d a s ?</a:t>
            </a:r>
            <a:endParaRPr sz="4000" b="1" dirty="0">
              <a:solidFill>
                <a:srgbClr val="00B0F0"/>
              </a:solidFill>
            </a:endParaRPr>
          </a:p>
        </p:txBody>
      </p:sp>
    </p:spTree>
    <p:extLst>
      <p:ext uri="{BB962C8B-B14F-4D97-AF65-F5344CB8AC3E}">
        <p14:creationId xmlns:p14="http://schemas.microsoft.com/office/powerpoint/2010/main" val="3521262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 xmlns:a16="http://schemas.microsoft.com/office/drawing/2014/main" id="{7F100D7D-2934-0F40-3EFB-91F8E041B418}"/>
            </a:ext>
          </a:extLst>
        </p:cNvPr>
        <p:cNvGrpSpPr/>
        <p:nvPr/>
      </p:nvGrpSpPr>
      <p:grpSpPr>
        <a:xfrm>
          <a:off x="0" y="0"/>
          <a:ext cx="0" cy="0"/>
          <a:chOff x="0" y="0"/>
          <a:chExt cx="0" cy="0"/>
        </a:xfrm>
      </p:grpSpPr>
      <p:pic>
        <p:nvPicPr>
          <p:cNvPr id="54" name="Google Shape;54;p13" title="capa-apresentação.png">
            <a:extLst>
              <a:ext uri="{FF2B5EF4-FFF2-40B4-BE49-F238E27FC236}">
                <a16:creationId xmlns="" xmlns:a16="http://schemas.microsoft.com/office/drawing/2014/main" id="{02501E28-2706-CAB6-01F7-3E7445743BB9}"/>
              </a:ext>
            </a:extLst>
          </p:cNvPr>
          <p:cNvPicPr preferRelativeResize="0"/>
          <p:nvPr/>
        </p:nvPicPr>
        <p:blipFill>
          <a:blip r:embed="rId3">
            <a:alphaModFix/>
          </a:blip>
          <a:stretch>
            <a:fillRect/>
          </a:stretch>
        </p:blipFill>
        <p:spPr>
          <a:xfrm>
            <a:off x="0" y="0"/>
            <a:ext cx="9144000" cy="5143505"/>
          </a:xfrm>
          <a:prstGeom prst="rect">
            <a:avLst/>
          </a:prstGeom>
          <a:noFill/>
          <a:ln>
            <a:noFill/>
          </a:ln>
        </p:spPr>
      </p:pic>
      <p:sp>
        <p:nvSpPr>
          <p:cNvPr id="55" name="Google Shape;55;p13">
            <a:extLst>
              <a:ext uri="{FF2B5EF4-FFF2-40B4-BE49-F238E27FC236}">
                <a16:creationId xmlns="" xmlns:a16="http://schemas.microsoft.com/office/drawing/2014/main" id="{EAF65CD7-9346-5398-A13E-C06D47054FFC}"/>
              </a:ext>
            </a:extLst>
          </p:cNvPr>
          <p:cNvSpPr txBox="1"/>
          <p:nvPr/>
        </p:nvSpPr>
        <p:spPr>
          <a:xfrm>
            <a:off x="1135650" y="619563"/>
            <a:ext cx="6872700" cy="3139291"/>
          </a:xfrm>
          <a:prstGeom prst="rect">
            <a:avLst/>
          </a:prstGeom>
          <a:noFill/>
          <a:ln>
            <a:noFill/>
          </a:ln>
        </p:spPr>
        <p:txBody>
          <a:bodyPr spcFirstLastPara="1" wrap="square" lIns="91425" tIns="91425" rIns="91425" bIns="91425" anchor="t" anchorCtr="0">
            <a:spAutoFit/>
          </a:bodyPr>
          <a:lstStyle/>
          <a:p>
            <a:pPr lvl="0" algn="ctr"/>
            <a:r>
              <a:rPr lang="pt-BR" sz="3600" dirty="0">
                <a:solidFill>
                  <a:srgbClr val="00B0F0"/>
                </a:solidFill>
              </a:rPr>
              <a:t>Seja a diferença que transforma a Gestão Pública</a:t>
            </a:r>
            <a:r>
              <a:rPr lang="pt-BR" sz="3600" dirty="0" smtClean="0">
                <a:solidFill>
                  <a:srgbClr val="00B0F0"/>
                </a:solidFill>
              </a:rPr>
              <a:t>!</a:t>
            </a:r>
            <a:endParaRPr lang="pt-BR" sz="3600" b="1" dirty="0" smtClean="0">
              <a:solidFill>
                <a:srgbClr val="00B0F0"/>
              </a:solidFill>
              <a:latin typeface="Arial" panose="020B0604020202020204" pitchFamily="34" charset="0"/>
              <a:cs typeface="Arial" panose="020B0604020202020204" pitchFamily="34" charset="0"/>
            </a:endParaRPr>
          </a:p>
          <a:p>
            <a:pPr lvl="0" algn="ctr"/>
            <a:endParaRPr lang="pt-BR" sz="6000" b="1" dirty="0" smtClean="0">
              <a:solidFill>
                <a:schemeClr val="bg1"/>
              </a:solidFill>
              <a:highlight>
                <a:srgbClr val="FF6600"/>
              </a:highlight>
              <a:latin typeface="Arial" panose="020B0604020202020204" pitchFamily="34" charset="0"/>
              <a:ea typeface="Montserrat"/>
              <a:cs typeface="Arial" panose="020B0604020202020204" pitchFamily="34" charset="0"/>
              <a:sym typeface="Montserrat"/>
            </a:endParaRPr>
          </a:p>
          <a:p>
            <a:pPr lvl="0" algn="ctr"/>
            <a:r>
              <a:rPr lang="pt-BR" sz="6000" b="1" dirty="0" smtClean="0">
                <a:solidFill>
                  <a:srgbClr val="00B0F0"/>
                </a:solidFill>
                <a:latin typeface="Arial" panose="020B0604020202020204" pitchFamily="34" charset="0"/>
                <a:ea typeface="Montserrat"/>
                <a:cs typeface="Arial" panose="020B0604020202020204" pitchFamily="34" charset="0"/>
                <a:sym typeface="Montserrat"/>
              </a:rPr>
              <a:t>Só </a:t>
            </a:r>
            <a:r>
              <a:rPr lang="pt-BR" sz="6000" b="1" dirty="0">
                <a:solidFill>
                  <a:srgbClr val="00B0F0"/>
                </a:solidFill>
                <a:latin typeface="Arial" panose="020B0604020202020204" pitchFamily="34" charset="0"/>
                <a:ea typeface="Montserrat"/>
                <a:cs typeface="Arial" panose="020B0604020202020204" pitchFamily="34" charset="0"/>
                <a:sym typeface="Montserrat"/>
              </a:rPr>
              <a:t>Venha!!!</a:t>
            </a:r>
            <a:endParaRPr lang="pt-BR" sz="6000" dirty="0">
              <a:solidFill>
                <a:srgbClr val="00B0F0"/>
              </a:solidFill>
              <a:latin typeface="Montserrat"/>
              <a:ea typeface="Montserrat"/>
              <a:cs typeface="Montserrat"/>
              <a:sym typeface="Montserrat"/>
            </a:endParaRPr>
          </a:p>
        </p:txBody>
      </p:sp>
    </p:spTree>
    <p:extLst>
      <p:ext uri="{BB962C8B-B14F-4D97-AF65-F5344CB8AC3E}">
        <p14:creationId xmlns:p14="http://schemas.microsoft.com/office/powerpoint/2010/main" val="141291797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634</TotalTime>
  <Words>4153</Words>
  <Application>Microsoft Office PowerPoint</Application>
  <PresentationFormat>Apresentação na tela (16:9)</PresentationFormat>
  <Paragraphs>521</Paragraphs>
  <Slides>52</Slides>
  <Notes>52</Notes>
  <HiddenSlides>0</HiddenSlides>
  <MMClips>0</MMClips>
  <ScaleCrop>false</ScaleCrop>
  <HeadingPairs>
    <vt:vector size="4" baseType="variant">
      <vt:variant>
        <vt:lpstr>Tema</vt:lpstr>
      </vt:variant>
      <vt:variant>
        <vt:i4>1</vt:i4>
      </vt:variant>
      <vt:variant>
        <vt:lpstr>Títulos de slides</vt:lpstr>
      </vt:variant>
      <vt:variant>
        <vt:i4>52</vt:i4>
      </vt:variant>
    </vt:vector>
  </HeadingPairs>
  <TitlesOfParts>
    <vt:vector size="53" baseType="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Nilson</dc:creator>
  <cp:lastModifiedBy>Everton</cp:lastModifiedBy>
  <cp:revision>136</cp:revision>
  <dcterms:modified xsi:type="dcterms:W3CDTF">2026-09-28T17:16:51Z</dcterms:modified>
</cp:coreProperties>
</file>